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3"/>
  </p:notesMasterIdLst>
  <p:handoutMasterIdLst>
    <p:handoutMasterId r:id="rId14"/>
  </p:handoutMasterIdLst>
  <p:sldIdLst>
    <p:sldId id="309" r:id="rId5"/>
    <p:sldId id="306" r:id="rId6"/>
    <p:sldId id="296" r:id="rId7"/>
    <p:sldId id="310" r:id="rId8"/>
    <p:sldId id="268" r:id="rId9"/>
    <p:sldId id="311" r:id="rId10"/>
    <p:sldId id="312" r:id="rId11"/>
    <p:sldId id="30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DE9"/>
    <a:srgbClr val="C59C93"/>
    <a:srgbClr val="4D74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524" autoAdjust="0"/>
  </p:normalViewPr>
  <p:slideViewPr>
    <p:cSldViewPr snapToGrid="0">
      <p:cViewPr varScale="1">
        <p:scale>
          <a:sx n="105" d="100"/>
          <a:sy n="105" d="100"/>
        </p:scale>
        <p:origin x="834" y="114"/>
      </p:cViewPr>
      <p:guideLst>
        <p:guide pos="3840"/>
        <p:guide orient="horz" pos="96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48" d="100"/>
          <a:sy n="48" d="100"/>
        </p:scale>
        <p:origin x="1716"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C20273-5AA7-4B5D-8917-720BAAB91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1CC58D-E543-4F81-9083-39F6F7D445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9BE15F-B090-4CF7-BFCF-98C3F033F340}" type="datetimeFigureOut">
              <a:rPr lang="en-US" smtClean="0"/>
              <a:t>9/9/2022</a:t>
            </a:fld>
            <a:endParaRPr lang="en-US" dirty="0"/>
          </a:p>
        </p:txBody>
      </p:sp>
      <p:sp>
        <p:nvSpPr>
          <p:cNvPr id="4" name="Footer Placeholder 3">
            <a:extLst>
              <a:ext uri="{FF2B5EF4-FFF2-40B4-BE49-F238E27FC236}">
                <a16:creationId xmlns:a16="http://schemas.microsoft.com/office/drawing/2014/main" id="{AC66FDA1-CF86-4FB5-8893-04F6CB5B06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D5CFB5-A96B-47B6-A27C-F99C60434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D7E118-DCD0-425E-8F60-56D854F8828A}" type="slidenum">
              <a:rPr lang="en-US" smtClean="0"/>
              <a:t>‹#›</a:t>
            </a:fld>
            <a:endParaRPr lang="en-US" dirty="0"/>
          </a:p>
        </p:txBody>
      </p:sp>
    </p:spTree>
    <p:extLst>
      <p:ext uri="{BB962C8B-B14F-4D97-AF65-F5344CB8AC3E}">
        <p14:creationId xmlns:p14="http://schemas.microsoft.com/office/powerpoint/2010/main" val="3578259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D90BB5-5D2F-4678-ABFA-886B35A080E3}" type="datetimeFigureOut">
              <a:rPr lang="en-US" smtClean="0"/>
              <a:t>9/9/2022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913A0-8194-43AB-8CE1-D8825DE3150C}" type="slidenum">
              <a:rPr lang="en-US" smtClean="0"/>
              <a:t>‹#›</a:t>
            </a:fld>
            <a:endParaRPr lang="en-US" dirty="0"/>
          </a:p>
        </p:txBody>
      </p:sp>
    </p:spTree>
    <p:extLst>
      <p:ext uri="{BB962C8B-B14F-4D97-AF65-F5344CB8AC3E}">
        <p14:creationId xmlns:p14="http://schemas.microsoft.com/office/powerpoint/2010/main" val="368276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the beginning of the school year we focus a lot on establishing communication with the parents of our students. Some of us send get to know you information home others introduce parents to classroom apps. Regardless of how you do it, use basic language that anyone would understand and feel comfortable with.  </a:t>
            </a:r>
          </a:p>
        </p:txBody>
      </p:sp>
      <p:sp>
        <p:nvSpPr>
          <p:cNvPr id="4" name="Slide Number Placeholder 3"/>
          <p:cNvSpPr>
            <a:spLocks noGrp="1"/>
          </p:cNvSpPr>
          <p:nvPr>
            <p:ph type="sldNum" sz="quarter" idx="5"/>
          </p:nvPr>
        </p:nvSpPr>
        <p:spPr/>
        <p:txBody>
          <a:bodyPr/>
          <a:lstStyle/>
          <a:p>
            <a:fld id="{D6B913A0-8194-43AB-8CE1-D8825DE3150C}" type="slidenum">
              <a:rPr lang="en-US" smtClean="0"/>
              <a:t>2</a:t>
            </a:fld>
            <a:endParaRPr lang="en-US" dirty="0"/>
          </a:p>
        </p:txBody>
      </p:sp>
    </p:spTree>
    <p:extLst>
      <p:ext uri="{BB962C8B-B14F-4D97-AF65-F5344CB8AC3E}">
        <p14:creationId xmlns:p14="http://schemas.microsoft.com/office/powerpoint/2010/main" val="191362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made the first move but we really want to establish 2 way communication so we need to capture the parents attention to reach out to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we get them to return your 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3</a:t>
            </a:fld>
            <a:endParaRPr lang="en-US" dirty="0"/>
          </a:p>
        </p:txBody>
      </p:sp>
    </p:spTree>
    <p:extLst>
      <p:ext uri="{BB962C8B-B14F-4D97-AF65-F5344CB8AC3E}">
        <p14:creationId xmlns:p14="http://schemas.microsoft.com/office/powerpoint/2010/main" val="782814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attempted to establish the communication channel, here are some ways that we can tailor the parent message. </a:t>
            </a:r>
          </a:p>
        </p:txBody>
      </p:sp>
      <p:sp>
        <p:nvSpPr>
          <p:cNvPr id="4" name="Slide Number Placeholder 3"/>
          <p:cNvSpPr>
            <a:spLocks noGrp="1"/>
          </p:cNvSpPr>
          <p:nvPr>
            <p:ph type="sldNum" sz="quarter" idx="5"/>
          </p:nvPr>
        </p:nvSpPr>
        <p:spPr/>
        <p:txBody>
          <a:bodyPr/>
          <a:lstStyle/>
          <a:p>
            <a:fld id="{D6B913A0-8194-43AB-8CE1-D8825DE3150C}" type="slidenum">
              <a:rPr lang="en-US" smtClean="0"/>
              <a:t>4</a:t>
            </a:fld>
            <a:endParaRPr lang="en-US" dirty="0"/>
          </a:p>
        </p:txBody>
      </p:sp>
    </p:spTree>
    <p:extLst>
      <p:ext uri="{BB962C8B-B14F-4D97-AF65-F5344CB8AC3E}">
        <p14:creationId xmlns:p14="http://schemas.microsoft.com/office/powerpoint/2010/main" val="339261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Wow. I’ve never seen it from that perspective. I am going to have to think this over. </a:t>
            </a:r>
          </a:p>
        </p:txBody>
      </p:sp>
      <p:sp>
        <p:nvSpPr>
          <p:cNvPr id="4" name="Slide Number Placeholder 3"/>
          <p:cNvSpPr>
            <a:spLocks noGrp="1"/>
          </p:cNvSpPr>
          <p:nvPr>
            <p:ph type="sldNum" sz="quarter" idx="5"/>
          </p:nvPr>
        </p:nvSpPr>
        <p:spPr/>
        <p:txBody>
          <a:bodyPr/>
          <a:lstStyle/>
          <a:p>
            <a:fld id="{D6B913A0-8194-43AB-8CE1-D8825DE3150C}" type="slidenum">
              <a:rPr lang="en-US" smtClean="0"/>
              <a:t>6</a:t>
            </a:fld>
            <a:endParaRPr lang="en-US" dirty="0"/>
          </a:p>
        </p:txBody>
      </p:sp>
    </p:spTree>
    <p:extLst>
      <p:ext uri="{BB962C8B-B14F-4D97-AF65-F5344CB8AC3E}">
        <p14:creationId xmlns:p14="http://schemas.microsoft.com/office/powerpoint/2010/main" val="400399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Wow. I’ve never seen it from that perspective. I am going to have to think this over. </a:t>
            </a:r>
          </a:p>
          <a:p>
            <a:r>
              <a:rPr lang="en-US" dirty="0"/>
              <a:t>Just like captain planet said, the power is yours. You are smart and creative and if you can get a 6-year-old to listen to you, I know you can get a 36-year-old to communicate with you and if you have issues know that you have a support system behind you to help. Reach out to me anytime. </a:t>
            </a:r>
          </a:p>
        </p:txBody>
      </p:sp>
      <p:sp>
        <p:nvSpPr>
          <p:cNvPr id="4" name="Slide Number Placeholder 3"/>
          <p:cNvSpPr>
            <a:spLocks noGrp="1"/>
          </p:cNvSpPr>
          <p:nvPr>
            <p:ph type="sldNum" sz="quarter" idx="5"/>
          </p:nvPr>
        </p:nvSpPr>
        <p:spPr/>
        <p:txBody>
          <a:bodyPr/>
          <a:lstStyle/>
          <a:p>
            <a:fld id="{D6B913A0-8194-43AB-8CE1-D8825DE3150C}" type="slidenum">
              <a:rPr lang="en-US" smtClean="0"/>
              <a:t>7</a:t>
            </a:fld>
            <a:endParaRPr lang="en-US" dirty="0"/>
          </a:p>
        </p:txBody>
      </p:sp>
    </p:spTree>
    <p:extLst>
      <p:ext uri="{BB962C8B-B14F-4D97-AF65-F5344CB8AC3E}">
        <p14:creationId xmlns:p14="http://schemas.microsoft.com/office/powerpoint/2010/main" val="22343740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endParaRPr lang="en-US" dirty="0"/>
          </a:p>
        </p:txBody>
      </p:sp>
      <p:sp>
        <p:nvSpPr>
          <p:cNvPr id="9" name="Subtitle 2">
            <a:extLst>
              <a:ext uri="{FF2B5EF4-FFF2-40B4-BE49-F238E27FC236}">
                <a16:creationId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a:t>Click icon to add picture</a:t>
            </a:r>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sk and rewards">
    <p:spTree>
      <p:nvGrpSpPr>
        <p:cNvPr id="1" name=""/>
        <p:cNvGrpSpPr/>
        <p:nvPr/>
      </p:nvGrpSpPr>
      <p:grpSpPr>
        <a:xfrm>
          <a:off x="0" y="0"/>
          <a:ext cx="0" cy="0"/>
          <a:chOff x="0" y="0"/>
          <a:chExt cx="0" cy="0"/>
        </a:xfrm>
      </p:grpSpPr>
      <p:pic>
        <p:nvPicPr>
          <p:cNvPr id="13" name="Picture Placeholder 44" descr="Photo of palm leaves&#10;">
            <a:extLst>
              <a:ext uri="{FF2B5EF4-FFF2-40B4-BE49-F238E27FC236}">
                <a16:creationId xmlns:a16="http://schemas.microsoft.com/office/drawing/2014/main"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F83E037-B49C-4664-8547-6F1930E2BD04}"/>
              </a:ext>
            </a:extLst>
          </p:cNvPr>
          <p:cNvSpPr/>
          <p:nvPr userDrawn="1"/>
        </p:nvSpPr>
        <p:spPr>
          <a:xfrm>
            <a:off x="914400"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600200" y="1371600"/>
            <a:ext cx="5057774" cy="640080"/>
          </a:xfrm>
        </p:spPr>
        <p:txBody>
          <a:bodyPr>
            <a:noAutofit/>
          </a:bodyPr>
          <a:lstStyle>
            <a:lvl1pPr algn="l">
              <a:defRPr sz="36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1709928" y="2105025"/>
            <a:ext cx="4178808" cy="3383280"/>
          </a:xfrm>
          <a:solidFill>
            <a:schemeClr val="accent4"/>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6254496"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6254496"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8714232"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8714232"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9263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pic>
        <p:nvPicPr>
          <p:cNvPr id="13" name="Picture Placeholder 8" descr="photo of laptop keyboard bordered by 2 palm leaves&#10;">
            <a:extLst>
              <a:ext uri="{FF2B5EF4-FFF2-40B4-BE49-F238E27FC236}">
                <a16:creationId xmlns:a16="http://schemas.microsoft.com/office/drawing/2014/main" id="{729C024A-3DD8-474A-848D-7BCCC032BC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1584ECC-FA3B-4A7A-A456-6472AE8B1DA3}"/>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271016" y="1929383"/>
            <a:ext cx="4480560" cy="640080"/>
          </a:xfrm>
        </p:spPr>
        <p:txBody>
          <a:bodyPr>
            <a:noAutofit/>
          </a:bodyPr>
          <a:lstStyle>
            <a:lvl1pPr algn="l">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298448"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1298448"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3685032"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3685032"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6208776" y="1289304"/>
            <a:ext cx="4572000" cy="4334256"/>
          </a:xfrm>
          <a:solidFill>
            <a:schemeClr val="accent4"/>
          </a:solid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6367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714980"/>
            <a:ext cx="10515600" cy="640080"/>
          </a:xfrm>
        </p:spPr>
        <p:txBody>
          <a:bodyPr>
            <a:normAutofit/>
          </a:bodyPr>
          <a:lstStyle>
            <a:lvl1pPr>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839788" y="1819656"/>
            <a:ext cx="5157787"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8" y="238658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172200" y="1819656"/>
            <a:ext cx="5183188"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172200" y="238658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91005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1536192"/>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54018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concept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184910" y="1878096"/>
            <a:ext cx="4572000" cy="939209"/>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Content Placeholder 2">
            <a:extLst>
              <a:ext uri="{FF2B5EF4-FFF2-40B4-BE49-F238E27FC236}">
                <a16:creationId xmlns:a16="http://schemas.microsoft.com/office/drawing/2014/main" id="{4EF15002-67E4-4A4E-8458-C33E897B7F14}"/>
              </a:ext>
            </a:extLst>
          </p:cNvPr>
          <p:cNvSpPr>
            <a:spLocks noGrp="1"/>
          </p:cNvSpPr>
          <p:nvPr>
            <p:ph idx="1" hasCustomPrompt="1"/>
          </p:nvPr>
        </p:nvSpPr>
        <p:spPr>
          <a:xfrm>
            <a:off x="1184910" y="3184149"/>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a16="http://schemas.microsoft.com/office/drawing/2014/main" id="{5FEF5233-78E0-4693-B7BD-AB83F3704938}"/>
              </a:ext>
            </a:extLst>
          </p:cNvPr>
          <p:cNvSpPr>
            <a:spLocks noGrp="1"/>
          </p:cNvSpPr>
          <p:nvPr>
            <p:ph idx="16" hasCustomPrompt="1"/>
          </p:nvPr>
        </p:nvSpPr>
        <p:spPr>
          <a:xfrm>
            <a:off x="1184910" y="2888594"/>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0" name="Content Placeholder 2">
            <a:extLst>
              <a:ext uri="{FF2B5EF4-FFF2-40B4-BE49-F238E27FC236}">
                <a16:creationId xmlns:a16="http://schemas.microsoft.com/office/drawing/2014/main" id="{DAFFB0F1-B93F-405D-9BAC-C8487E8EAD32}"/>
              </a:ext>
            </a:extLst>
          </p:cNvPr>
          <p:cNvSpPr>
            <a:spLocks noGrp="1"/>
          </p:cNvSpPr>
          <p:nvPr>
            <p:ph idx="18" hasCustomPrompt="1"/>
          </p:nvPr>
        </p:nvSpPr>
        <p:spPr>
          <a:xfrm>
            <a:off x="1184910" y="4340145"/>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a16="http://schemas.microsoft.com/office/drawing/2014/main" id="{78DECC8A-9731-47C9-ADC8-DB414C006D1F}"/>
              </a:ext>
            </a:extLst>
          </p:cNvPr>
          <p:cNvSpPr>
            <a:spLocks noGrp="1"/>
          </p:cNvSpPr>
          <p:nvPr>
            <p:ph idx="19" hasCustomPrompt="1"/>
          </p:nvPr>
        </p:nvSpPr>
        <p:spPr>
          <a:xfrm>
            <a:off x="1184910" y="4044590"/>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Tree>
    <p:extLst>
      <p:ext uri="{BB962C8B-B14F-4D97-AF65-F5344CB8AC3E}">
        <p14:creationId xmlns:p14="http://schemas.microsoft.com/office/powerpoint/2010/main" val="405067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Placeholder 13" descr="close up photo of leaves&#10;">
            <a:extLst>
              <a:ext uri="{FF2B5EF4-FFF2-40B4-BE49-F238E27FC236}">
                <a16:creationId xmlns:a16="http://schemas.microsoft.com/office/drawing/2014/main"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6CFE1AAB-5EBC-4913-9A1E-DBC69C761B22}"/>
              </a:ext>
            </a:extLst>
          </p:cNvPr>
          <p:cNvSpPr/>
          <p:nvPr userDrawn="1"/>
        </p:nvSpPr>
        <p:spPr>
          <a:xfrm>
            <a:off x="4066032" y="0"/>
            <a:ext cx="4059936" cy="6858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4724400" y="2450592"/>
            <a:ext cx="2743200" cy="640080"/>
          </a:xfrm>
        </p:spPr>
        <p:txBody>
          <a:bodyPr>
            <a:noAutofit/>
          </a:bodyPr>
          <a:lstStyle>
            <a:lvl1pPr algn="ct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4724400" y="3566160"/>
            <a:ext cx="2743200" cy="2651760"/>
          </a:xfrm>
        </p:spPr>
        <p:txBody>
          <a:bodyPr>
            <a:norm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8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lumMod val="8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0435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9" name="Picture Placeholder 8" descr="Photo of palm tree leaves&#10;">
            <a:extLst>
              <a:ext uri="{FF2B5EF4-FFF2-40B4-BE49-F238E27FC236}">
                <a16:creationId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0" name="Rectangle 9">
            <a:extLst>
              <a:ext uri="{FF2B5EF4-FFF2-40B4-BE49-F238E27FC236}">
                <a16:creationId xmlns:a16="http://schemas.microsoft.com/office/drawing/2014/main" id="{B581EE29-7D44-4587-82CF-1233814B7533}"/>
              </a:ext>
            </a:extLst>
          </p:cNvPr>
          <p:cNvSpPr/>
          <p:nvPr userDrawn="1"/>
        </p:nvSpPr>
        <p:spPr>
          <a:xfrm>
            <a:off x="915924" y="777240"/>
            <a:ext cx="10360152" cy="530352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10">
            <a:extLst>
              <a:ext uri="{FF2B5EF4-FFF2-40B4-BE49-F238E27FC236}">
                <a16:creationId xmlns:a16="http://schemas.microsoft.com/office/drawing/2014/main" id="{D9DE5763-72AE-43A2-A15B-0A85851E826B}"/>
              </a:ext>
            </a:extLst>
          </p:cNvPr>
          <p:cNvSpPr>
            <a:spLocks noGrp="1"/>
          </p:cNvSpPr>
          <p:nvPr>
            <p:ph type="pic" sz="quarter" idx="15"/>
          </p:nvPr>
        </p:nvSpPr>
        <p:spPr>
          <a:xfrm>
            <a:off x="6099048" y="777240"/>
            <a:ext cx="5184648" cy="5303520"/>
          </a:xfrm>
          <a:solidFill>
            <a:schemeClr val="accent4"/>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463040" y="1828800"/>
            <a:ext cx="4087368" cy="841248"/>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463040" y="2799983"/>
            <a:ext cx="4087368" cy="2203704"/>
          </a:xfrm>
        </p:spPr>
        <p:txBody>
          <a:bodyPr>
            <a:normAutofit/>
          </a:bodyPr>
          <a:lstStyle>
            <a:lvl1pPr marL="0" indent="0">
              <a:lnSpc>
                <a:spcPts val="22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7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61832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21" name="Picture Placeholder 64">
            <a:extLst>
              <a:ext uri="{FF2B5EF4-FFF2-40B4-BE49-F238E27FC236}">
                <a16:creationId xmlns:a16="http://schemas.microsoft.com/office/drawing/2014/main"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1588"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DAE32DAA-2F83-4F0B-B593-EAEC38A22BFF}"/>
              </a:ext>
            </a:extLst>
          </p:cNvPr>
          <p:cNvSpPr>
            <a:spLocks noGrp="1"/>
          </p:cNvSpPr>
          <p:nvPr>
            <p:ph type="pic" sz="quarter" idx="15"/>
          </p:nvPr>
        </p:nvSpPr>
        <p:spPr>
          <a:xfrm>
            <a:off x="83820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3" name="Text Placeholder 12">
            <a:extLst>
              <a:ext uri="{FF2B5EF4-FFF2-40B4-BE49-F238E27FC236}">
                <a16:creationId xmlns:a16="http://schemas.microsoft.com/office/drawing/2014/main" id="{6F62CE30-AF00-49C9-BB4C-FF4623AE4882}"/>
              </a:ext>
            </a:extLst>
          </p:cNvPr>
          <p:cNvSpPr>
            <a:spLocks noGrp="1"/>
          </p:cNvSpPr>
          <p:nvPr>
            <p:ph type="body" sz="quarter" idx="19" hasCustomPrompt="1"/>
          </p:nvPr>
        </p:nvSpPr>
        <p:spPr>
          <a:xfrm>
            <a:off x="838200"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4" name="Text Placeholder 12">
            <a:extLst>
              <a:ext uri="{FF2B5EF4-FFF2-40B4-BE49-F238E27FC236}">
                <a16:creationId xmlns:a16="http://schemas.microsoft.com/office/drawing/2014/main" id="{11E27B3C-F9CB-489A-B87D-B019E802464C}"/>
              </a:ext>
            </a:extLst>
          </p:cNvPr>
          <p:cNvSpPr>
            <a:spLocks noGrp="1"/>
          </p:cNvSpPr>
          <p:nvPr>
            <p:ph type="body" sz="quarter" idx="20" hasCustomPrompt="1"/>
          </p:nvPr>
        </p:nvSpPr>
        <p:spPr>
          <a:xfrm>
            <a:off x="837882"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9" name="Picture Placeholder 7">
            <a:extLst>
              <a:ext uri="{FF2B5EF4-FFF2-40B4-BE49-F238E27FC236}">
                <a16:creationId xmlns:a16="http://schemas.microsoft.com/office/drawing/2014/main" id="{DE0F61DF-6086-4D91-A1DB-0C91BD225C02}"/>
              </a:ext>
            </a:extLst>
          </p:cNvPr>
          <p:cNvSpPr>
            <a:spLocks noGrp="1"/>
          </p:cNvSpPr>
          <p:nvPr>
            <p:ph type="pic" sz="quarter" idx="16"/>
          </p:nvPr>
        </p:nvSpPr>
        <p:spPr>
          <a:xfrm>
            <a:off x="364236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5" name="Text Placeholder 12">
            <a:extLst>
              <a:ext uri="{FF2B5EF4-FFF2-40B4-BE49-F238E27FC236}">
                <a16:creationId xmlns:a16="http://schemas.microsoft.com/office/drawing/2014/main" id="{DD1B9ECE-8B72-4E8C-BF0F-42BAD333E58F}"/>
              </a:ext>
            </a:extLst>
          </p:cNvPr>
          <p:cNvSpPr>
            <a:spLocks noGrp="1"/>
          </p:cNvSpPr>
          <p:nvPr>
            <p:ph type="body" sz="quarter" idx="21" hasCustomPrompt="1"/>
          </p:nvPr>
        </p:nvSpPr>
        <p:spPr>
          <a:xfrm>
            <a:off x="3642678"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6" name="Text Placeholder 12">
            <a:extLst>
              <a:ext uri="{FF2B5EF4-FFF2-40B4-BE49-F238E27FC236}">
                <a16:creationId xmlns:a16="http://schemas.microsoft.com/office/drawing/2014/main" id="{CC01C00D-D845-4EA4-ACEA-80430CEC0EAD}"/>
              </a:ext>
            </a:extLst>
          </p:cNvPr>
          <p:cNvSpPr>
            <a:spLocks noGrp="1"/>
          </p:cNvSpPr>
          <p:nvPr>
            <p:ph type="body" sz="quarter" idx="22" hasCustomPrompt="1"/>
          </p:nvPr>
        </p:nvSpPr>
        <p:spPr>
          <a:xfrm>
            <a:off x="3642360"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0" name="Picture Placeholder 7">
            <a:extLst>
              <a:ext uri="{FF2B5EF4-FFF2-40B4-BE49-F238E27FC236}">
                <a16:creationId xmlns:a16="http://schemas.microsoft.com/office/drawing/2014/main" id="{E36DA0C1-756A-41EF-BD41-B210DAD57AC5}"/>
              </a:ext>
            </a:extLst>
          </p:cNvPr>
          <p:cNvSpPr>
            <a:spLocks noGrp="1"/>
          </p:cNvSpPr>
          <p:nvPr>
            <p:ph type="pic" sz="quarter" idx="17"/>
          </p:nvPr>
        </p:nvSpPr>
        <p:spPr>
          <a:xfrm>
            <a:off x="644652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7" name="Text Placeholder 12">
            <a:extLst>
              <a:ext uri="{FF2B5EF4-FFF2-40B4-BE49-F238E27FC236}">
                <a16:creationId xmlns:a16="http://schemas.microsoft.com/office/drawing/2014/main" id="{22C7D19B-8BCA-4A46-A531-C74F00C501A0}"/>
              </a:ext>
            </a:extLst>
          </p:cNvPr>
          <p:cNvSpPr>
            <a:spLocks noGrp="1"/>
          </p:cNvSpPr>
          <p:nvPr>
            <p:ph type="body" sz="quarter" idx="23" hasCustomPrompt="1"/>
          </p:nvPr>
        </p:nvSpPr>
        <p:spPr>
          <a:xfrm>
            <a:off x="6446204"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8" name="Text Placeholder 12">
            <a:extLst>
              <a:ext uri="{FF2B5EF4-FFF2-40B4-BE49-F238E27FC236}">
                <a16:creationId xmlns:a16="http://schemas.microsoft.com/office/drawing/2014/main" id="{A1BA12AE-AA7B-4898-AE4C-6EF1BF0293B3}"/>
              </a:ext>
            </a:extLst>
          </p:cNvPr>
          <p:cNvSpPr>
            <a:spLocks noGrp="1"/>
          </p:cNvSpPr>
          <p:nvPr>
            <p:ph type="body" sz="quarter" idx="24" hasCustomPrompt="1"/>
          </p:nvPr>
        </p:nvSpPr>
        <p:spPr>
          <a:xfrm>
            <a:off x="6445886"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1" name="Picture Placeholder 7">
            <a:extLst>
              <a:ext uri="{FF2B5EF4-FFF2-40B4-BE49-F238E27FC236}">
                <a16:creationId xmlns:a16="http://schemas.microsoft.com/office/drawing/2014/main" id="{C824A7A5-D0EA-414B-A57F-AFC09799DF81}"/>
              </a:ext>
            </a:extLst>
          </p:cNvPr>
          <p:cNvSpPr>
            <a:spLocks noGrp="1"/>
          </p:cNvSpPr>
          <p:nvPr>
            <p:ph type="pic" sz="quarter" idx="18"/>
          </p:nvPr>
        </p:nvSpPr>
        <p:spPr>
          <a:xfrm>
            <a:off x="925068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9" name="Text Placeholder 12">
            <a:extLst>
              <a:ext uri="{FF2B5EF4-FFF2-40B4-BE49-F238E27FC236}">
                <a16:creationId xmlns:a16="http://schemas.microsoft.com/office/drawing/2014/main" id="{0CCA0A92-44E0-4256-BDF5-D01C27404DC8}"/>
              </a:ext>
            </a:extLst>
          </p:cNvPr>
          <p:cNvSpPr>
            <a:spLocks noGrp="1"/>
          </p:cNvSpPr>
          <p:nvPr>
            <p:ph type="body" sz="quarter" idx="25" hasCustomPrompt="1"/>
          </p:nvPr>
        </p:nvSpPr>
        <p:spPr>
          <a:xfrm>
            <a:off x="9249412"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20" name="Text Placeholder 12">
            <a:extLst>
              <a:ext uri="{FF2B5EF4-FFF2-40B4-BE49-F238E27FC236}">
                <a16:creationId xmlns:a16="http://schemas.microsoft.com/office/drawing/2014/main" id="{16D5C7BE-6D3E-4E7E-BBE6-230B10C2F439}"/>
              </a:ext>
            </a:extLst>
          </p:cNvPr>
          <p:cNvSpPr>
            <a:spLocks noGrp="1"/>
          </p:cNvSpPr>
          <p:nvPr>
            <p:ph type="body" sz="quarter" idx="26" hasCustomPrompt="1"/>
          </p:nvPr>
        </p:nvSpPr>
        <p:spPr>
          <a:xfrm>
            <a:off x="9249094"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95669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rg chart">
    <p:spTree>
      <p:nvGrpSpPr>
        <p:cNvPr id="1" name=""/>
        <p:cNvGrpSpPr/>
        <p:nvPr/>
      </p:nvGrpSpPr>
      <p:grpSpPr>
        <a:xfrm>
          <a:off x="0" y="0"/>
          <a:ext cx="0" cy="0"/>
          <a:chOff x="0" y="0"/>
          <a:chExt cx="0" cy="0"/>
        </a:xfrm>
      </p:grpSpPr>
      <p:pic>
        <p:nvPicPr>
          <p:cNvPr id="8" name="Picture Placeholder 38">
            <a:extLst>
              <a:ext uri="{FF2B5EF4-FFF2-40B4-BE49-F238E27FC236}">
                <a16:creationId xmlns:a16="http://schemas.microsoft.com/office/drawing/2014/main" id="{FCA6EB2C-E8DA-46AE-AD91-63B890E4A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21" name="SmartArt Placeholder 20">
            <a:extLst>
              <a:ext uri="{FF2B5EF4-FFF2-40B4-BE49-F238E27FC236}">
                <a16:creationId xmlns:a16="http://schemas.microsoft.com/office/drawing/2014/main" id="{22DDECCB-0586-4A4E-B5E8-F4F3A0C4DD2C}"/>
              </a:ext>
            </a:extLst>
          </p:cNvPr>
          <p:cNvSpPr>
            <a:spLocks noGrp="1"/>
          </p:cNvSpPr>
          <p:nvPr>
            <p:ph type="dgm" sz="quarter" idx="27"/>
          </p:nvPr>
        </p:nvSpPr>
        <p:spPr>
          <a:xfrm>
            <a:off x="1088136" y="2039112"/>
            <a:ext cx="10515600" cy="3960812"/>
          </a:xfrm>
        </p:spPr>
        <p:txBody>
          <a:bodyPr/>
          <a:lstStyle/>
          <a:p>
            <a:r>
              <a:rPr lang="en-US"/>
              <a:t>Click icon to add SmartArt graphic</a:t>
            </a:r>
            <a:endParaRPr lang="en-US" dirty="0"/>
          </a:p>
        </p:txBody>
      </p:sp>
    </p:spTree>
    <p:extLst>
      <p:ext uri="{BB962C8B-B14F-4D97-AF65-F5344CB8AC3E}">
        <p14:creationId xmlns:p14="http://schemas.microsoft.com/office/powerpoint/2010/main" val="392502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pportunities">
    <p:spTree>
      <p:nvGrpSpPr>
        <p:cNvPr id="1" name=""/>
        <p:cNvGrpSpPr/>
        <p:nvPr/>
      </p:nvGrpSpPr>
      <p:grpSpPr>
        <a:xfrm>
          <a:off x="0" y="0"/>
          <a:ext cx="0" cy="0"/>
          <a:chOff x="0" y="0"/>
          <a:chExt cx="0" cy="0"/>
        </a:xfrm>
      </p:grpSpPr>
      <p:pic>
        <p:nvPicPr>
          <p:cNvPr id="18" name="Picture Placeholder 17" descr="close up photo of plants&#10;">
            <a:extLst>
              <a:ext uri="{FF2B5EF4-FFF2-40B4-BE49-F238E27FC236}">
                <a16:creationId xmlns:a16="http://schemas.microsoft.com/office/drawing/2014/main" id="{7863BFED-18F0-48ED-A69C-CA7DB56543E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9" name="Rectangle 18">
            <a:extLst>
              <a:ext uri="{FF2B5EF4-FFF2-40B4-BE49-F238E27FC236}">
                <a16:creationId xmlns:a16="http://schemas.microsoft.com/office/drawing/2014/main" id="{9072CCB7-8B6D-4640-9349-4BF4E671572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55BE3A6-48FA-4624-9CA9-027EFA2EFD54}"/>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890913CB-E9D8-4BC6-BF27-FBDED2266B74}"/>
              </a:ext>
            </a:extLst>
          </p:cNvPr>
          <p:cNvSpPr>
            <a:spLocks noGrp="1"/>
          </p:cNvSpPr>
          <p:nvPr>
            <p:ph idx="16" hasCustomPrompt="1"/>
          </p:nvPr>
        </p:nvSpPr>
        <p:spPr>
          <a:xfrm>
            <a:off x="1657183" y="2411516"/>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657183" y="2707071"/>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3" name="Content Placeholder 2">
            <a:extLst>
              <a:ext uri="{FF2B5EF4-FFF2-40B4-BE49-F238E27FC236}">
                <a16:creationId xmlns:a16="http://schemas.microsoft.com/office/drawing/2014/main" id="{AC961473-F8E7-498A-AFFD-2BC0065884EC}"/>
              </a:ext>
            </a:extLst>
          </p:cNvPr>
          <p:cNvSpPr>
            <a:spLocks noGrp="1"/>
          </p:cNvSpPr>
          <p:nvPr>
            <p:ph idx="19" hasCustomPrompt="1"/>
          </p:nvPr>
        </p:nvSpPr>
        <p:spPr>
          <a:xfrm>
            <a:off x="1657183" y="3567512"/>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2" name="Content Placeholder 2">
            <a:extLst>
              <a:ext uri="{FF2B5EF4-FFF2-40B4-BE49-F238E27FC236}">
                <a16:creationId xmlns:a16="http://schemas.microsoft.com/office/drawing/2014/main" id="{F32F6735-86D0-4D0F-9741-8D6C74C99BAA}"/>
              </a:ext>
            </a:extLst>
          </p:cNvPr>
          <p:cNvSpPr>
            <a:spLocks noGrp="1"/>
          </p:cNvSpPr>
          <p:nvPr>
            <p:ph idx="18" hasCustomPrompt="1"/>
          </p:nvPr>
        </p:nvSpPr>
        <p:spPr>
          <a:xfrm>
            <a:off x="1657183" y="3863067"/>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5" name="Content Placeholder 2">
            <a:extLst>
              <a:ext uri="{FF2B5EF4-FFF2-40B4-BE49-F238E27FC236}">
                <a16:creationId xmlns:a16="http://schemas.microsoft.com/office/drawing/2014/main" id="{DAD41BAB-B874-4283-8FDD-618EAB4B7CC6}"/>
              </a:ext>
            </a:extLst>
          </p:cNvPr>
          <p:cNvSpPr>
            <a:spLocks noGrp="1"/>
          </p:cNvSpPr>
          <p:nvPr>
            <p:ph idx="21" hasCustomPrompt="1"/>
          </p:nvPr>
        </p:nvSpPr>
        <p:spPr>
          <a:xfrm>
            <a:off x="1657183" y="4737597"/>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4" name="Content Placeholder 2">
            <a:extLst>
              <a:ext uri="{FF2B5EF4-FFF2-40B4-BE49-F238E27FC236}">
                <a16:creationId xmlns:a16="http://schemas.microsoft.com/office/drawing/2014/main" id="{6382FE5C-EADC-4EF2-9E4F-06BDCA5551B3}"/>
              </a:ext>
            </a:extLst>
          </p:cNvPr>
          <p:cNvSpPr>
            <a:spLocks noGrp="1"/>
          </p:cNvSpPr>
          <p:nvPr>
            <p:ph idx="20" hasCustomPrompt="1"/>
          </p:nvPr>
        </p:nvSpPr>
        <p:spPr>
          <a:xfrm>
            <a:off x="1657183" y="5033152"/>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a16="http://schemas.microsoft.com/office/drawing/2014/main" id="{65016684-22E4-49BC-9E14-2E73CF3F757D}"/>
              </a:ext>
            </a:extLst>
          </p:cNvPr>
          <p:cNvSpPr>
            <a:spLocks noGrp="1"/>
          </p:cNvSpPr>
          <p:nvPr>
            <p:ph idx="17" hasCustomPrompt="1"/>
          </p:nvPr>
        </p:nvSpPr>
        <p:spPr>
          <a:xfrm>
            <a:off x="6404811" y="2411516"/>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8" name="Content Placeholder 2">
            <a:extLst>
              <a:ext uri="{FF2B5EF4-FFF2-40B4-BE49-F238E27FC236}">
                <a16:creationId xmlns:a16="http://schemas.microsoft.com/office/drawing/2014/main" id="{5C52459E-612F-4699-B9E5-39839B5B6D79}"/>
              </a:ext>
            </a:extLst>
          </p:cNvPr>
          <p:cNvSpPr>
            <a:spLocks noGrp="1"/>
          </p:cNvSpPr>
          <p:nvPr>
            <p:ph idx="15" hasCustomPrompt="1"/>
          </p:nvPr>
        </p:nvSpPr>
        <p:spPr>
          <a:xfrm>
            <a:off x="6404811" y="2707071"/>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7" name="Content Placeholder 2">
            <a:extLst>
              <a:ext uri="{FF2B5EF4-FFF2-40B4-BE49-F238E27FC236}">
                <a16:creationId xmlns:a16="http://schemas.microsoft.com/office/drawing/2014/main" id="{C93FEF41-CD0D-4D3A-90FA-2F123068E73D}"/>
              </a:ext>
            </a:extLst>
          </p:cNvPr>
          <p:cNvSpPr>
            <a:spLocks noGrp="1"/>
          </p:cNvSpPr>
          <p:nvPr>
            <p:ph idx="23" hasCustomPrompt="1"/>
          </p:nvPr>
        </p:nvSpPr>
        <p:spPr>
          <a:xfrm>
            <a:off x="6404811" y="3570539"/>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6" name="Content Placeholder 2">
            <a:extLst>
              <a:ext uri="{FF2B5EF4-FFF2-40B4-BE49-F238E27FC236}">
                <a16:creationId xmlns:a16="http://schemas.microsoft.com/office/drawing/2014/main" id="{56A7E58B-04CA-4390-878D-CBE6185E320A}"/>
              </a:ext>
            </a:extLst>
          </p:cNvPr>
          <p:cNvSpPr>
            <a:spLocks noGrp="1"/>
          </p:cNvSpPr>
          <p:nvPr>
            <p:ph idx="22" hasCustomPrompt="1"/>
          </p:nvPr>
        </p:nvSpPr>
        <p:spPr>
          <a:xfrm>
            <a:off x="6404811" y="3865136"/>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1926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rket Summary">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5FF0F6C8-DE96-49F6-9B94-970D5FD91A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B74849AF-E9E9-4606-B5ED-99DD9840B922}"/>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35331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8" name="Content Placeholder 2">
            <a:extLst>
              <a:ext uri="{FF2B5EF4-FFF2-40B4-BE49-F238E27FC236}">
                <a16:creationId xmlns:a16="http://schemas.microsoft.com/office/drawing/2014/main" id="{2230B408-EB55-4F52-8E6D-81122B0E6748}"/>
              </a:ext>
            </a:extLst>
          </p:cNvPr>
          <p:cNvSpPr>
            <a:spLocks noGrp="1"/>
          </p:cNvSpPr>
          <p:nvPr>
            <p:ph idx="15" hasCustomPrompt="1"/>
          </p:nvPr>
        </p:nvSpPr>
        <p:spPr>
          <a:xfrm>
            <a:off x="475945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a16="http://schemas.microsoft.com/office/drawing/2014/main" id="{8594AD6F-861E-4958-9DD7-5C6CBEA15343}"/>
              </a:ext>
            </a:extLst>
          </p:cNvPr>
          <p:cNvSpPr>
            <a:spLocks noGrp="1"/>
          </p:cNvSpPr>
          <p:nvPr>
            <p:ph idx="16" hasCustomPrompt="1"/>
          </p:nvPr>
        </p:nvSpPr>
        <p:spPr>
          <a:xfrm>
            <a:off x="816559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52795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AA14AE4-11F2-4FDA-9E81-B2567D6A6474}"/>
              </a:ext>
            </a:extLst>
          </p:cNvPr>
          <p:cNvSpPr>
            <a:spLocks noGrp="1"/>
          </p:cNvSpPr>
          <p:nvPr>
            <p:ph type="pic" sz="quarter" idx="14"/>
          </p:nvPr>
        </p:nvSpPr>
        <p:spPr>
          <a:xfrm>
            <a:off x="1524" y="0"/>
            <a:ext cx="6181344" cy="6858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13" name="Rectangle 12">
            <a:extLst>
              <a:ext uri="{FF2B5EF4-FFF2-40B4-BE49-F238E27FC236}">
                <a16:creationId xmlns:a16="http://schemas.microsoft.com/office/drawing/2014/main" id="{893EBD09-1706-473B-B779-2BE1D717216B}"/>
              </a:ext>
            </a:extLst>
          </p:cNvPr>
          <p:cNvSpPr/>
          <p:nvPr userDrawn="1"/>
        </p:nvSpPr>
        <p:spPr>
          <a:xfrm>
            <a:off x="963281" y="4070850"/>
            <a:ext cx="5132718"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252728" y="4151376"/>
            <a:ext cx="4443664" cy="914400"/>
          </a:xfrm>
        </p:spPr>
        <p:txBody>
          <a:bodyPr anchor="ctr" anchorCtr="0">
            <a:normAutofit/>
          </a:bodyPr>
          <a:lstStyle>
            <a:lvl1pPr algn="ctr">
              <a:defRPr sz="3600"/>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F381AAE-62C0-4761-90A8-43C8E0B3D2A9}"/>
              </a:ext>
            </a:extLst>
          </p:cNvPr>
          <p:cNvSpPr>
            <a:spLocks noGrp="1"/>
          </p:cNvSpPr>
          <p:nvPr>
            <p:ph type="pic" sz="quarter" idx="15"/>
          </p:nvPr>
        </p:nvSpPr>
        <p:spPr>
          <a:xfrm>
            <a:off x="3048000" y="777240"/>
            <a:ext cx="8229600" cy="530352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lvl1pPr>
              <a:defRPr>
                <a:solidFill>
                  <a:schemeClr val="bg1">
                    <a:lumMod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9165920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concep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8" name="Rectangle 7">
            <a:extLst>
              <a:ext uri="{FF2B5EF4-FFF2-40B4-BE49-F238E27FC236}">
                <a16:creationId xmlns:a16="http://schemas.microsoft.com/office/drawing/2014/main" id="{B0F3BCA8-7FE0-4921-AE34-6F98AC0AC858}"/>
              </a:ext>
            </a:extLst>
          </p:cNvPr>
          <p:cNvSpPr/>
          <p:nvPr userDrawn="1"/>
        </p:nvSpPr>
        <p:spPr>
          <a:xfrm>
            <a:off x="6096000" y="1143000"/>
            <a:ext cx="5486400" cy="4572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endParaRPr lang="en-US" sz="3600"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6096000" y="1143000"/>
            <a:ext cx="5486400" cy="4572000"/>
          </a:xfrm>
          <a:solidFill>
            <a:schemeClr val="bg1">
              <a:alpha val="90000"/>
            </a:schemeClr>
          </a:solidFill>
        </p:spPr>
        <p:txBody>
          <a:bodyPr lIns="612648" tIns="822960" rIns="457200" anchor="t">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6629400" y="2996693"/>
            <a:ext cx="4416552" cy="2216986"/>
          </a:xfrm>
        </p:spPr>
        <p:txBody>
          <a:bodyPr>
            <a:normAutofit/>
          </a:bodyPr>
          <a:lstStyle>
            <a:lvl1pPr marL="0" indent="0">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51462497"/>
      </p:ext>
    </p:extLst>
  </p:cSld>
  <p:clrMapOvr>
    <a:masterClrMapping/>
  </p:clrMapOvr>
  <p:extLst>
    <p:ext uri="{DCECCB84-F9BA-43D5-87BE-67443E8EF086}">
      <p15:sldGuideLst xmlns:p15="http://schemas.microsoft.com/office/powerpoint/2012/main">
        <p15:guide id="1"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normAutofit/>
          </a:bodyPr>
          <a:lstStyle>
            <a:lvl1pPr>
              <a:defRPr sz="3600">
                <a:solidFill>
                  <a:schemeClr val="tx1"/>
                </a:solidFill>
              </a:defRPr>
            </a:lvl1pPr>
          </a:lstStyle>
          <a:p>
            <a:r>
              <a:rPr lang="en-US"/>
              <a:t>Click to edit Master title style</a:t>
            </a:r>
            <a:endParaRPr lang="en-ZA" dirty="0"/>
          </a:p>
        </p:txBody>
      </p:sp>
      <p:sp>
        <p:nvSpPr>
          <p:cNvPr id="64" name="Text Placeholder 3">
            <a:extLst>
              <a:ext uri="{FF2B5EF4-FFF2-40B4-BE49-F238E27FC236}">
                <a16:creationId xmlns:a16="http://schemas.microsoft.com/office/drawing/2014/main" id="{7CFD315B-9E75-4209-B7A2-80B8449A4E2F}"/>
              </a:ext>
            </a:extLst>
          </p:cNvPr>
          <p:cNvSpPr>
            <a:spLocks noGrp="1"/>
          </p:cNvSpPr>
          <p:nvPr>
            <p:ph type="body" sz="quarter" idx="59" hasCustomPrompt="1"/>
          </p:nvPr>
        </p:nvSpPr>
        <p:spPr>
          <a:xfrm>
            <a:off x="2148840" y="1993392"/>
            <a:ext cx="1828800" cy="696885"/>
          </a:xfrm>
          <a:noFill/>
          <a:ln w="12700">
            <a:solidFill>
              <a:schemeClr val="accent3"/>
            </a:solidFill>
          </a:ln>
        </p:spPr>
        <p:txBody>
          <a:bodyPr tIns="3600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a:r>
              <a:rPr lang="en-US" dirty="0"/>
              <a:t>Item Title</a:t>
            </a:r>
            <a:endParaRPr lang="en-ZA" dirty="0"/>
          </a:p>
        </p:txBody>
      </p:sp>
      <p:sp>
        <p:nvSpPr>
          <p:cNvPr id="38" name="Text Placeholder 10">
            <a:extLst>
              <a:ext uri="{FF2B5EF4-FFF2-40B4-BE49-F238E27FC236}">
                <a16:creationId xmlns:a16="http://schemas.microsoft.com/office/drawing/2014/main" id="{0FE649C6-E102-4D6E-ABCC-F2992D28195D}"/>
              </a:ext>
            </a:extLst>
          </p:cNvPr>
          <p:cNvSpPr>
            <a:spLocks noGrp="1"/>
          </p:cNvSpPr>
          <p:nvPr>
            <p:ph type="body" sz="quarter" idx="33" hasCustomPrompt="1"/>
          </p:nvPr>
        </p:nvSpPr>
        <p:spPr>
          <a:xfrm>
            <a:off x="914399" y="3255264"/>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39" name="Text Placeholder 10">
            <a:extLst>
              <a:ext uri="{FF2B5EF4-FFF2-40B4-BE49-F238E27FC236}">
                <a16:creationId xmlns:a16="http://schemas.microsoft.com/office/drawing/2014/main" id="{BE213787-ACF7-458D-9A73-3F194978B6DD}"/>
              </a:ext>
            </a:extLst>
          </p:cNvPr>
          <p:cNvSpPr>
            <a:spLocks noGrp="1"/>
          </p:cNvSpPr>
          <p:nvPr>
            <p:ph type="body" sz="quarter" idx="34" hasCustomPrompt="1"/>
          </p:nvPr>
        </p:nvSpPr>
        <p:spPr>
          <a:xfrm>
            <a:off x="19659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6154F8E5-E3E5-4C0F-AE2F-2170C25EDC56}"/>
              </a:ext>
            </a:extLst>
          </p:cNvPr>
          <p:cNvSpPr>
            <a:spLocks noGrp="1"/>
          </p:cNvSpPr>
          <p:nvPr>
            <p:ph type="body" sz="quarter" idx="35" hasCustomPrompt="1"/>
          </p:nvPr>
        </p:nvSpPr>
        <p:spPr>
          <a:xfrm>
            <a:off x="2752344"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B1453360-81EF-4EB1-B249-712DA6E62C83}"/>
              </a:ext>
            </a:extLst>
          </p:cNvPr>
          <p:cNvSpPr>
            <a:spLocks noGrp="1"/>
          </p:cNvSpPr>
          <p:nvPr>
            <p:ph type="body" sz="quarter" idx="36" hasCustomPrompt="1"/>
          </p:nvPr>
        </p:nvSpPr>
        <p:spPr>
          <a:xfrm>
            <a:off x="35418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9FBB54B5-A522-4A23-BBF7-AD1A18EDFD19}"/>
              </a:ext>
            </a:extLst>
          </p:cNvPr>
          <p:cNvSpPr>
            <a:spLocks noGrp="1"/>
          </p:cNvSpPr>
          <p:nvPr>
            <p:ph type="body" sz="quarter" idx="37" hasCustomPrompt="1"/>
          </p:nvPr>
        </p:nvSpPr>
        <p:spPr>
          <a:xfrm>
            <a:off x="43297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867C3CE9-8463-4382-AE21-F6BF3518D01D}"/>
              </a:ext>
            </a:extLst>
          </p:cNvPr>
          <p:cNvSpPr>
            <a:spLocks noGrp="1"/>
          </p:cNvSpPr>
          <p:nvPr>
            <p:ph type="body" sz="quarter" idx="39" hasCustomPrompt="1"/>
          </p:nvPr>
        </p:nvSpPr>
        <p:spPr>
          <a:xfrm>
            <a:off x="51176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FDB7C866-DDCF-4E42-8CC8-A211234AFBAB}"/>
              </a:ext>
            </a:extLst>
          </p:cNvPr>
          <p:cNvSpPr>
            <a:spLocks noGrp="1"/>
          </p:cNvSpPr>
          <p:nvPr>
            <p:ph type="body" sz="quarter" idx="40" hasCustomPrompt="1"/>
          </p:nvPr>
        </p:nvSpPr>
        <p:spPr>
          <a:xfrm>
            <a:off x="59055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C4F4671C-F421-46D3-B43B-46B3F0DF596A}"/>
              </a:ext>
            </a:extLst>
          </p:cNvPr>
          <p:cNvSpPr>
            <a:spLocks noGrp="1"/>
          </p:cNvSpPr>
          <p:nvPr>
            <p:ph type="body" sz="quarter" idx="41" hasCustomPrompt="1"/>
          </p:nvPr>
        </p:nvSpPr>
        <p:spPr>
          <a:xfrm>
            <a:off x="669348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0E7055C4-CE9C-411A-A475-92AB82FE1E75}"/>
              </a:ext>
            </a:extLst>
          </p:cNvPr>
          <p:cNvSpPr>
            <a:spLocks noGrp="1"/>
          </p:cNvSpPr>
          <p:nvPr>
            <p:ph type="body" sz="quarter" idx="43" hasCustomPrompt="1"/>
          </p:nvPr>
        </p:nvSpPr>
        <p:spPr>
          <a:xfrm>
            <a:off x="74814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9" name="Text Placeholder 10">
            <a:extLst>
              <a:ext uri="{FF2B5EF4-FFF2-40B4-BE49-F238E27FC236}">
                <a16:creationId xmlns:a16="http://schemas.microsoft.com/office/drawing/2014/main" id="{5B7AA0C1-6D4F-4D6B-9E27-6ECEE6F49E6E}"/>
              </a:ext>
            </a:extLst>
          </p:cNvPr>
          <p:cNvSpPr>
            <a:spLocks noGrp="1"/>
          </p:cNvSpPr>
          <p:nvPr>
            <p:ph type="body" sz="quarter" idx="44" hasCustomPrompt="1"/>
          </p:nvPr>
        </p:nvSpPr>
        <p:spPr>
          <a:xfrm>
            <a:off x="82693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6D392CE7-6DB5-412C-939E-200FAC216434}"/>
              </a:ext>
            </a:extLst>
          </p:cNvPr>
          <p:cNvSpPr>
            <a:spLocks noGrp="1"/>
          </p:cNvSpPr>
          <p:nvPr>
            <p:ph type="body" sz="quarter" idx="42" hasCustomPrompt="1"/>
          </p:nvPr>
        </p:nvSpPr>
        <p:spPr>
          <a:xfrm>
            <a:off x="90572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0" name="Text Placeholder 10">
            <a:extLst>
              <a:ext uri="{FF2B5EF4-FFF2-40B4-BE49-F238E27FC236}">
                <a16:creationId xmlns:a16="http://schemas.microsoft.com/office/drawing/2014/main" id="{A5EC4B0C-5DD6-4EEB-AF30-E36D4F9E5EC0}"/>
              </a:ext>
            </a:extLst>
          </p:cNvPr>
          <p:cNvSpPr>
            <a:spLocks noGrp="1"/>
          </p:cNvSpPr>
          <p:nvPr>
            <p:ph type="body" sz="quarter" idx="45" hasCustomPrompt="1"/>
          </p:nvPr>
        </p:nvSpPr>
        <p:spPr>
          <a:xfrm>
            <a:off x="98451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1" name="Text Placeholder 10">
            <a:extLst>
              <a:ext uri="{FF2B5EF4-FFF2-40B4-BE49-F238E27FC236}">
                <a16:creationId xmlns:a16="http://schemas.microsoft.com/office/drawing/2014/main" id="{2521C66C-8612-487A-AB8B-18249AB8BF27}"/>
              </a:ext>
            </a:extLst>
          </p:cNvPr>
          <p:cNvSpPr>
            <a:spLocks noGrp="1"/>
          </p:cNvSpPr>
          <p:nvPr>
            <p:ph type="body" sz="quarter" idx="46" hasCustomPrompt="1"/>
          </p:nvPr>
        </p:nvSpPr>
        <p:spPr>
          <a:xfrm>
            <a:off x="10633085"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824436FA-ECBE-4BB1-9126-66F330E7F0AE}"/>
              </a:ext>
            </a:extLst>
          </p:cNvPr>
          <p:cNvSpPr>
            <a:spLocks noGrp="1"/>
          </p:cNvSpPr>
          <p:nvPr>
            <p:ph type="body" sz="quarter" idx="38" hasCustomPrompt="1"/>
          </p:nvPr>
        </p:nvSpPr>
        <p:spPr>
          <a:xfrm>
            <a:off x="914400" y="4114800"/>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52" name="Text Placeholder 10">
            <a:extLst>
              <a:ext uri="{FF2B5EF4-FFF2-40B4-BE49-F238E27FC236}">
                <a16:creationId xmlns:a16="http://schemas.microsoft.com/office/drawing/2014/main" id="{0622C4FE-C10F-4B57-B40B-0FA21F330517}"/>
              </a:ext>
            </a:extLst>
          </p:cNvPr>
          <p:cNvSpPr>
            <a:spLocks noGrp="1"/>
          </p:cNvSpPr>
          <p:nvPr>
            <p:ph type="body" sz="quarter" idx="47" hasCustomPrompt="1"/>
          </p:nvPr>
        </p:nvSpPr>
        <p:spPr>
          <a:xfrm>
            <a:off x="196991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3" name="Text Placeholder 10">
            <a:extLst>
              <a:ext uri="{FF2B5EF4-FFF2-40B4-BE49-F238E27FC236}">
                <a16:creationId xmlns:a16="http://schemas.microsoft.com/office/drawing/2014/main" id="{0E5C83ED-676D-4C6E-84B3-CF127AC54442}"/>
              </a:ext>
            </a:extLst>
          </p:cNvPr>
          <p:cNvSpPr>
            <a:spLocks noGrp="1"/>
          </p:cNvSpPr>
          <p:nvPr>
            <p:ph type="body" sz="quarter" idx="48" hasCustomPrompt="1"/>
          </p:nvPr>
        </p:nvSpPr>
        <p:spPr>
          <a:xfrm>
            <a:off x="275234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4" name="Text Placeholder 10">
            <a:extLst>
              <a:ext uri="{FF2B5EF4-FFF2-40B4-BE49-F238E27FC236}">
                <a16:creationId xmlns:a16="http://schemas.microsoft.com/office/drawing/2014/main" id="{678DF814-ABAE-422D-8055-BD8FF43DDF54}"/>
              </a:ext>
            </a:extLst>
          </p:cNvPr>
          <p:cNvSpPr>
            <a:spLocks noGrp="1"/>
          </p:cNvSpPr>
          <p:nvPr>
            <p:ph type="body" sz="quarter" idx="49" hasCustomPrompt="1"/>
          </p:nvPr>
        </p:nvSpPr>
        <p:spPr>
          <a:xfrm>
            <a:off x="3545289"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5" name="Text Placeholder 10">
            <a:extLst>
              <a:ext uri="{FF2B5EF4-FFF2-40B4-BE49-F238E27FC236}">
                <a16:creationId xmlns:a16="http://schemas.microsoft.com/office/drawing/2014/main" id="{E7022C5B-31FF-4550-9CDC-2CF1AB17D556}"/>
              </a:ext>
            </a:extLst>
          </p:cNvPr>
          <p:cNvSpPr>
            <a:spLocks noGrp="1"/>
          </p:cNvSpPr>
          <p:nvPr>
            <p:ph type="body" sz="quarter" idx="50" hasCustomPrompt="1"/>
          </p:nvPr>
        </p:nvSpPr>
        <p:spPr>
          <a:xfrm>
            <a:off x="4332976"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6" name="Text Placeholder 10">
            <a:extLst>
              <a:ext uri="{FF2B5EF4-FFF2-40B4-BE49-F238E27FC236}">
                <a16:creationId xmlns:a16="http://schemas.microsoft.com/office/drawing/2014/main" id="{C54252E9-4902-4781-BE29-34163ABE7ED9}"/>
              </a:ext>
            </a:extLst>
          </p:cNvPr>
          <p:cNvSpPr>
            <a:spLocks noGrp="1"/>
          </p:cNvSpPr>
          <p:nvPr>
            <p:ph type="body" sz="quarter" idx="51" hasCustomPrompt="1"/>
          </p:nvPr>
        </p:nvSpPr>
        <p:spPr>
          <a:xfrm>
            <a:off x="5120663"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7" name="Text Placeholder 10">
            <a:extLst>
              <a:ext uri="{FF2B5EF4-FFF2-40B4-BE49-F238E27FC236}">
                <a16:creationId xmlns:a16="http://schemas.microsoft.com/office/drawing/2014/main" id="{0FD8FBC5-AD5D-464D-8360-6AA55AA2FA76}"/>
              </a:ext>
            </a:extLst>
          </p:cNvPr>
          <p:cNvSpPr>
            <a:spLocks noGrp="1"/>
          </p:cNvSpPr>
          <p:nvPr>
            <p:ph type="body" sz="quarter" idx="52" hasCustomPrompt="1"/>
          </p:nvPr>
        </p:nvSpPr>
        <p:spPr>
          <a:xfrm>
            <a:off x="5908350"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8" name="Text Placeholder 10">
            <a:extLst>
              <a:ext uri="{FF2B5EF4-FFF2-40B4-BE49-F238E27FC236}">
                <a16:creationId xmlns:a16="http://schemas.microsoft.com/office/drawing/2014/main" id="{C90BD4FA-047A-4A4F-B1E2-4FDEA49BB0A0}"/>
              </a:ext>
            </a:extLst>
          </p:cNvPr>
          <p:cNvSpPr>
            <a:spLocks noGrp="1"/>
          </p:cNvSpPr>
          <p:nvPr>
            <p:ph type="body" sz="quarter" idx="53" hasCustomPrompt="1"/>
          </p:nvPr>
        </p:nvSpPr>
        <p:spPr>
          <a:xfrm>
            <a:off x="6696037"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0" name="Text Placeholder 10">
            <a:extLst>
              <a:ext uri="{FF2B5EF4-FFF2-40B4-BE49-F238E27FC236}">
                <a16:creationId xmlns:a16="http://schemas.microsoft.com/office/drawing/2014/main" id="{5FBE1C04-A830-4310-A83C-178E44D8A72F}"/>
              </a:ext>
            </a:extLst>
          </p:cNvPr>
          <p:cNvSpPr>
            <a:spLocks noGrp="1"/>
          </p:cNvSpPr>
          <p:nvPr>
            <p:ph type="body" sz="quarter" idx="55" hasCustomPrompt="1"/>
          </p:nvPr>
        </p:nvSpPr>
        <p:spPr>
          <a:xfrm>
            <a:off x="748372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1" name="Text Placeholder 10">
            <a:extLst>
              <a:ext uri="{FF2B5EF4-FFF2-40B4-BE49-F238E27FC236}">
                <a16:creationId xmlns:a16="http://schemas.microsoft.com/office/drawing/2014/main" id="{EB543626-7655-454D-8E28-B2391850A39C}"/>
              </a:ext>
            </a:extLst>
          </p:cNvPr>
          <p:cNvSpPr>
            <a:spLocks noGrp="1"/>
          </p:cNvSpPr>
          <p:nvPr>
            <p:ph type="body" sz="quarter" idx="56" hasCustomPrompt="1"/>
          </p:nvPr>
        </p:nvSpPr>
        <p:spPr>
          <a:xfrm>
            <a:off x="8271411"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9" name="Text Placeholder 10">
            <a:extLst>
              <a:ext uri="{FF2B5EF4-FFF2-40B4-BE49-F238E27FC236}">
                <a16:creationId xmlns:a16="http://schemas.microsoft.com/office/drawing/2014/main" id="{5F306D8F-E1A5-492D-9145-6445614AB282}"/>
              </a:ext>
            </a:extLst>
          </p:cNvPr>
          <p:cNvSpPr>
            <a:spLocks noGrp="1"/>
          </p:cNvSpPr>
          <p:nvPr>
            <p:ph type="body" sz="quarter" idx="54" hasCustomPrompt="1"/>
          </p:nvPr>
        </p:nvSpPr>
        <p:spPr>
          <a:xfrm>
            <a:off x="9059098"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2" name="Text Placeholder 10">
            <a:extLst>
              <a:ext uri="{FF2B5EF4-FFF2-40B4-BE49-F238E27FC236}">
                <a16:creationId xmlns:a16="http://schemas.microsoft.com/office/drawing/2014/main" id="{9C109601-CAE5-44CE-ADF7-9FB216F81780}"/>
              </a:ext>
            </a:extLst>
          </p:cNvPr>
          <p:cNvSpPr>
            <a:spLocks noGrp="1"/>
          </p:cNvSpPr>
          <p:nvPr>
            <p:ph type="body" sz="quarter" idx="57" hasCustomPrompt="1"/>
          </p:nvPr>
        </p:nvSpPr>
        <p:spPr>
          <a:xfrm>
            <a:off x="984678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3" name="Text Placeholder 10">
            <a:extLst>
              <a:ext uri="{FF2B5EF4-FFF2-40B4-BE49-F238E27FC236}">
                <a16:creationId xmlns:a16="http://schemas.microsoft.com/office/drawing/2014/main" id="{17AE5B8B-FA0E-40E2-9841-D0F9AB83E023}"/>
              </a:ext>
            </a:extLst>
          </p:cNvPr>
          <p:cNvSpPr>
            <a:spLocks noGrp="1"/>
          </p:cNvSpPr>
          <p:nvPr>
            <p:ph type="body" sz="quarter" idx="58" hasCustomPrompt="1"/>
          </p:nvPr>
        </p:nvSpPr>
        <p:spPr>
          <a:xfrm>
            <a:off x="10634472"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33" name="Date Placeholder 3">
            <a:extLst>
              <a:ext uri="{FF2B5EF4-FFF2-40B4-BE49-F238E27FC236}">
                <a16:creationId xmlns:a16="http://schemas.microsoft.com/office/drawing/2014/main" id="{1560C8D6-BAAE-4E4C-B478-D7EEA33BC341}"/>
              </a:ext>
            </a:extLst>
          </p:cNvPr>
          <p:cNvSpPr>
            <a:spLocks noGrp="1"/>
          </p:cNvSpPr>
          <p:nvPr>
            <p:ph type="dt" sz="half" idx="10"/>
          </p:nvPr>
        </p:nvSpPr>
        <p:spPr>
          <a:xfrm>
            <a:off x="838200" y="6356350"/>
            <a:ext cx="2743200" cy="365125"/>
          </a:xfrm>
        </p:spPr>
        <p:txBody>
          <a:bodyPr/>
          <a:lstStyle/>
          <a:p>
            <a:r>
              <a:rPr lang="en-US" dirty="0"/>
              <a:t>20XX</a:t>
            </a:r>
          </a:p>
        </p:txBody>
      </p:sp>
      <p:sp>
        <p:nvSpPr>
          <p:cNvPr id="34" name="Footer Placeholder 4">
            <a:extLst>
              <a:ext uri="{FF2B5EF4-FFF2-40B4-BE49-F238E27FC236}">
                <a16:creationId xmlns:a16="http://schemas.microsoft.com/office/drawing/2014/main" id="{2D34A825-4619-4016-B027-DA83FE075663}"/>
              </a:ext>
            </a:extLst>
          </p:cNvPr>
          <p:cNvSpPr>
            <a:spLocks noGrp="1"/>
          </p:cNvSpPr>
          <p:nvPr>
            <p:ph type="ftr" sz="quarter" idx="11"/>
          </p:nvPr>
        </p:nvSpPr>
        <p:spPr>
          <a:xfrm>
            <a:off x="4038600" y="6356350"/>
            <a:ext cx="4114800" cy="365125"/>
          </a:xfrm>
        </p:spPr>
        <p:txBody>
          <a:bodyPr/>
          <a:lstStyle/>
          <a:p>
            <a:r>
              <a:rPr lang="en-US" dirty="0"/>
              <a:t>Contoso business plan</a:t>
            </a:r>
          </a:p>
        </p:txBody>
      </p:sp>
      <p:sp>
        <p:nvSpPr>
          <p:cNvPr id="35" name="Slide Number Placeholder 5">
            <a:extLst>
              <a:ext uri="{FF2B5EF4-FFF2-40B4-BE49-F238E27FC236}">
                <a16:creationId xmlns:a16="http://schemas.microsoft.com/office/drawing/2014/main" id="{A065CC06-C5B6-44D0-8071-1833580ABF3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110640421"/>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707029"/>
            <a:ext cx="10515600" cy="6400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dirty="0"/>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4" r:id="rId3"/>
    <p:sldLayoutId id="2147483675" r:id="rId4"/>
    <p:sldLayoutId id="2147483667" r:id="rId5"/>
    <p:sldLayoutId id="2147483666" r:id="rId6"/>
    <p:sldLayoutId id="2147483651" r:id="rId7"/>
    <p:sldLayoutId id="2147483670" r:id="rId8"/>
    <p:sldLayoutId id="2147483672" r:id="rId9"/>
    <p:sldLayoutId id="2147483653" r:id="rId10"/>
    <p:sldLayoutId id="2147483674" r:id="rId11"/>
    <p:sldLayoutId id="2147483668" r:id="rId12"/>
    <p:sldLayoutId id="2147483669" r:id="rId13"/>
    <p:sldLayoutId id="2147483673" r:id="rId14"/>
    <p:sldLayoutId id="2147483671" r:id="rId15"/>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3" pos="1920" userDrawn="1">
          <p15:clr>
            <a:srgbClr val="F26B43"/>
          </p15:clr>
        </p15:guide>
        <p15:guide id="4" pos="5760" userDrawn="1">
          <p15:clr>
            <a:srgbClr val="F26B43"/>
          </p15:clr>
        </p15:guide>
        <p15:guide id="5" pos="5184" userDrawn="1">
          <p15:clr>
            <a:srgbClr val="5ACBF0"/>
          </p15:clr>
        </p15:guide>
        <p15:guide id="6" pos="2496" userDrawn="1">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hyperlink" Target="mailto:Elizabeth.Hogan@keysschools.com"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6895802" y="2777273"/>
            <a:ext cx="3937416" cy="2387600"/>
          </a:xfrm>
        </p:spPr>
        <p:txBody>
          <a:bodyPr>
            <a:normAutofit/>
          </a:bodyPr>
          <a:lstStyle/>
          <a:p>
            <a:r>
              <a:rPr lang="en-US" sz="2800" dirty="0"/>
              <a:t>Title I – Parent Engagement Training</a:t>
            </a:r>
          </a:p>
        </p:txBody>
      </p:sp>
      <p:sp>
        <p:nvSpPr>
          <p:cNvPr id="23" name="Subtitle 22">
            <a:extLst>
              <a:ext uri="{FF2B5EF4-FFF2-40B4-BE49-F238E27FC236}">
                <a16:creationId xmlns:a16="http://schemas.microsoft.com/office/drawing/2014/main" id="{4829E901-B0F6-4B1C-8D1C-8B758458B743}"/>
              </a:ext>
            </a:extLst>
          </p:cNvPr>
          <p:cNvSpPr>
            <a:spLocks noGrp="1"/>
          </p:cNvSpPr>
          <p:nvPr>
            <p:ph type="subTitle" idx="1"/>
          </p:nvPr>
        </p:nvSpPr>
        <p:spPr>
          <a:xfrm>
            <a:off x="9020857" y="5251647"/>
            <a:ext cx="3937416" cy="572798"/>
          </a:xfrm>
        </p:spPr>
        <p:txBody>
          <a:bodyPr>
            <a:normAutofit/>
          </a:bodyPr>
          <a:lstStyle/>
          <a:p>
            <a:r>
              <a:rPr lang="en-US" dirty="0">
                <a:latin typeface="+mj-lt"/>
              </a:rPr>
              <a:t>2022-2023</a:t>
            </a:r>
          </a:p>
        </p:txBody>
      </p:sp>
      <p:sp>
        <p:nvSpPr>
          <p:cNvPr id="5" name="TextBox 4">
            <a:extLst>
              <a:ext uri="{FF2B5EF4-FFF2-40B4-BE49-F238E27FC236}">
                <a16:creationId xmlns:a16="http://schemas.microsoft.com/office/drawing/2014/main" id="{F1BA1B23-28CF-E794-5600-37FFFD554729}"/>
              </a:ext>
            </a:extLst>
          </p:cNvPr>
          <p:cNvSpPr txBox="1"/>
          <p:nvPr/>
        </p:nvSpPr>
        <p:spPr>
          <a:xfrm>
            <a:off x="2010783" y="1778932"/>
            <a:ext cx="8170433" cy="2585323"/>
          </a:xfrm>
          <a:prstGeom prst="rect">
            <a:avLst/>
          </a:prstGeom>
          <a:noFill/>
        </p:spPr>
        <p:txBody>
          <a:bodyPr wrap="square" rtlCol="0">
            <a:spAutoFit/>
          </a:bodyPr>
          <a:lstStyle/>
          <a:p>
            <a:r>
              <a:rPr lang="en-US" sz="4800" dirty="0">
                <a:latin typeface="+mj-lt"/>
              </a:rPr>
              <a:t>Communication Strategies for Parent and Family Engagement</a:t>
            </a:r>
          </a:p>
          <a:p>
            <a:endParaRPr lang="en-US" dirty="0"/>
          </a:p>
        </p:txBody>
      </p:sp>
    </p:spTree>
    <p:extLst>
      <p:ext uri="{BB962C8B-B14F-4D97-AF65-F5344CB8AC3E}">
        <p14:creationId xmlns:p14="http://schemas.microsoft.com/office/powerpoint/2010/main" val="3946180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a:lstStyle/>
          <a:p>
            <a:fld id="{19B51A1E-902D-48AF-9020-955120F399B6}" type="slidenum">
              <a:rPr lang="en-ZA" smtClean="0"/>
              <a:pPr/>
              <a:t>2</a:t>
            </a:fld>
            <a:endParaRPr lang="en-ZA" dirty="0"/>
          </a:p>
        </p:txBody>
      </p:sp>
      <p:sp>
        <p:nvSpPr>
          <p:cNvPr id="6" name="Content Placeholder 5">
            <a:extLst>
              <a:ext uri="{FF2B5EF4-FFF2-40B4-BE49-F238E27FC236}">
                <a16:creationId xmlns:a16="http://schemas.microsoft.com/office/drawing/2014/main" id="{E9B09A73-CFBD-0A5A-BBF3-C9CCC6D83652}"/>
              </a:ext>
            </a:extLst>
          </p:cNvPr>
          <p:cNvSpPr>
            <a:spLocks noGrp="1"/>
          </p:cNvSpPr>
          <p:nvPr>
            <p:ph idx="1"/>
          </p:nvPr>
        </p:nvSpPr>
        <p:spPr>
          <a:xfrm>
            <a:off x="1463040" y="2016807"/>
            <a:ext cx="4087368" cy="2986880"/>
          </a:xfrm>
        </p:spPr>
        <p:txBody>
          <a:bodyPr>
            <a:normAutofit/>
          </a:bodyPr>
          <a:lstStyle/>
          <a:p>
            <a:r>
              <a:rPr lang="en-US" sz="1600" dirty="0">
                <a:latin typeface="+mj-lt"/>
              </a:rPr>
              <a:t>Reach out and make a connection</a:t>
            </a:r>
          </a:p>
          <a:p>
            <a:r>
              <a:rPr lang="en-US" sz="1600" dirty="0">
                <a:latin typeface="+mj-lt"/>
              </a:rPr>
              <a:t>Send an introductory email or text</a:t>
            </a:r>
          </a:p>
          <a:p>
            <a:r>
              <a:rPr lang="en-US" sz="1600" dirty="0">
                <a:latin typeface="+mj-lt"/>
              </a:rPr>
              <a:t>Use ordinary language that a non-educator would understand</a:t>
            </a:r>
          </a:p>
          <a:p>
            <a:r>
              <a:rPr lang="en-US" sz="1600" dirty="0">
                <a:latin typeface="+mj-lt"/>
              </a:rPr>
              <a:t>Ask for preferred communication method </a:t>
            </a:r>
          </a:p>
          <a:p>
            <a:r>
              <a:rPr lang="en-US" sz="1600" dirty="0">
                <a:latin typeface="+mj-lt"/>
              </a:rPr>
              <a:t>Ask for a preferred language – make relationship with a translator and translate documents for parents </a:t>
            </a:r>
          </a:p>
          <a:p>
            <a:endParaRPr lang="en-US" dirty="0">
              <a:latin typeface="+mj-lt"/>
            </a:endParaRPr>
          </a:p>
          <a:p>
            <a:endParaRPr lang="en-US" dirty="0"/>
          </a:p>
        </p:txBody>
      </p:sp>
      <p:sp>
        <p:nvSpPr>
          <p:cNvPr id="8" name="Title 7">
            <a:extLst>
              <a:ext uri="{FF2B5EF4-FFF2-40B4-BE49-F238E27FC236}">
                <a16:creationId xmlns:a16="http://schemas.microsoft.com/office/drawing/2014/main" id="{71514BEC-2CE8-7B78-0F3B-C26F2701526F}"/>
              </a:ext>
            </a:extLst>
          </p:cNvPr>
          <p:cNvSpPr>
            <a:spLocks noGrp="1"/>
          </p:cNvSpPr>
          <p:nvPr>
            <p:ph type="title"/>
          </p:nvPr>
        </p:nvSpPr>
        <p:spPr>
          <a:xfrm>
            <a:off x="1210084" y="986580"/>
            <a:ext cx="9475577" cy="841248"/>
          </a:xfrm>
        </p:spPr>
        <p:txBody>
          <a:bodyPr/>
          <a:lstStyle/>
          <a:p>
            <a:pPr algn="ctr"/>
            <a:r>
              <a:rPr lang="en-US" dirty="0"/>
              <a:t>Getting Started </a:t>
            </a:r>
          </a:p>
        </p:txBody>
      </p:sp>
      <p:sp>
        <p:nvSpPr>
          <p:cNvPr id="9" name="TextBox 8">
            <a:extLst>
              <a:ext uri="{FF2B5EF4-FFF2-40B4-BE49-F238E27FC236}">
                <a16:creationId xmlns:a16="http://schemas.microsoft.com/office/drawing/2014/main" id="{1A0785CA-03E1-8627-8BB7-E322AB5C756C}"/>
              </a:ext>
            </a:extLst>
          </p:cNvPr>
          <p:cNvSpPr txBox="1"/>
          <p:nvPr/>
        </p:nvSpPr>
        <p:spPr>
          <a:xfrm>
            <a:off x="5947873" y="2016807"/>
            <a:ext cx="4426722" cy="4893647"/>
          </a:xfrm>
          <a:prstGeom prst="rect">
            <a:avLst/>
          </a:prstGeom>
          <a:noFill/>
        </p:spPr>
        <p:txBody>
          <a:bodyPr wrap="square" rtlCol="0">
            <a:spAutoFit/>
          </a:bodyPr>
          <a:lstStyle/>
          <a:p>
            <a:r>
              <a:rPr lang="en-US" sz="1600" dirty="0">
                <a:latin typeface="+mj-lt"/>
              </a:rPr>
              <a:t>Use Google forms to communicate </a:t>
            </a:r>
          </a:p>
          <a:p>
            <a:endParaRPr lang="en-US" sz="1600" dirty="0">
              <a:latin typeface="+mj-lt"/>
            </a:endParaRPr>
          </a:p>
          <a:p>
            <a:r>
              <a:rPr lang="en-US" sz="1600" dirty="0">
                <a:latin typeface="+mj-lt"/>
              </a:rPr>
              <a:t>Send home information and require a signature</a:t>
            </a:r>
          </a:p>
          <a:p>
            <a:endParaRPr lang="en-US" sz="1600" dirty="0">
              <a:latin typeface="+mj-lt"/>
            </a:endParaRPr>
          </a:p>
          <a:p>
            <a:r>
              <a:rPr lang="en-US" sz="1600" dirty="0">
                <a:latin typeface="+mj-lt"/>
              </a:rPr>
              <a:t>Ask parents what you should know about their child </a:t>
            </a:r>
          </a:p>
          <a:p>
            <a:endParaRPr lang="en-US" sz="1600" dirty="0">
              <a:latin typeface="+mj-lt"/>
            </a:endParaRPr>
          </a:p>
          <a:p>
            <a:r>
              <a:rPr lang="en-US" sz="1600" dirty="0">
                <a:latin typeface="+mj-lt"/>
              </a:rPr>
              <a:t>Utilize the Compact form – make your own for your classroom </a:t>
            </a:r>
          </a:p>
          <a:p>
            <a:endParaRPr lang="en-US" sz="1600" dirty="0">
              <a:latin typeface="+mj-lt"/>
            </a:endParaRPr>
          </a:p>
          <a:p>
            <a:r>
              <a:rPr lang="en-US" sz="1600" dirty="0">
                <a:latin typeface="+mj-lt"/>
              </a:rPr>
              <a:t>Introduce parents to classroom apps </a:t>
            </a:r>
          </a:p>
          <a:p>
            <a:endParaRPr lang="en-US" sz="1600" dirty="0">
              <a:latin typeface="+mj-lt"/>
            </a:endParaRPr>
          </a:p>
          <a:p>
            <a:endParaRPr lang="en-US" sz="1600" dirty="0">
              <a:latin typeface="+mj-lt"/>
            </a:endParaRPr>
          </a:p>
          <a:p>
            <a:endParaRPr lang="en-US" sz="1600" dirty="0">
              <a:latin typeface="+mj-lt"/>
            </a:endParaRPr>
          </a:p>
          <a:p>
            <a:endParaRPr lang="en-US" dirty="0">
              <a:latin typeface="+mj-lt"/>
            </a:endParaRPr>
          </a:p>
          <a:p>
            <a:endParaRPr lang="en-US" dirty="0">
              <a:latin typeface="+mj-lt"/>
            </a:endParaRPr>
          </a:p>
          <a:p>
            <a:endParaRPr lang="en-US" dirty="0"/>
          </a:p>
          <a:p>
            <a:endParaRPr lang="en-US" dirty="0"/>
          </a:p>
        </p:txBody>
      </p:sp>
    </p:spTree>
    <p:extLst>
      <p:ext uri="{BB962C8B-B14F-4D97-AF65-F5344CB8AC3E}">
        <p14:creationId xmlns:p14="http://schemas.microsoft.com/office/powerpoint/2010/main" val="1942026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235D3B1-302E-4611-8FB6-958884D2C8A7}"/>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3</a:t>
            </a:fld>
            <a:endParaRPr lang="en-US" dirty="0"/>
          </a:p>
        </p:txBody>
      </p:sp>
      <p:sp>
        <p:nvSpPr>
          <p:cNvPr id="4" name="Title 3">
            <a:extLst>
              <a:ext uri="{FF2B5EF4-FFF2-40B4-BE49-F238E27FC236}">
                <a16:creationId xmlns:a16="http://schemas.microsoft.com/office/drawing/2014/main" id="{119B0AFE-431E-9E6D-9F9A-D0869DF26DEA}"/>
              </a:ext>
            </a:extLst>
          </p:cNvPr>
          <p:cNvSpPr>
            <a:spLocks noGrp="1"/>
          </p:cNvSpPr>
          <p:nvPr>
            <p:ph type="title"/>
          </p:nvPr>
        </p:nvSpPr>
        <p:spPr>
          <a:xfrm>
            <a:off x="1066800" y="987540"/>
            <a:ext cx="10058400" cy="565265"/>
          </a:xfrm>
        </p:spPr>
        <p:txBody>
          <a:bodyPr/>
          <a:lstStyle/>
          <a:p>
            <a:r>
              <a:rPr lang="en-US" dirty="0"/>
              <a:t>Establishing Two Way Communication</a:t>
            </a:r>
          </a:p>
        </p:txBody>
      </p:sp>
      <p:sp>
        <p:nvSpPr>
          <p:cNvPr id="5" name="TextBox 4">
            <a:extLst>
              <a:ext uri="{FF2B5EF4-FFF2-40B4-BE49-F238E27FC236}">
                <a16:creationId xmlns:a16="http://schemas.microsoft.com/office/drawing/2014/main" id="{1820B370-20C3-AF1B-01AA-78CD1993BBB1}"/>
              </a:ext>
            </a:extLst>
          </p:cNvPr>
          <p:cNvSpPr txBox="1"/>
          <p:nvPr/>
        </p:nvSpPr>
        <p:spPr>
          <a:xfrm>
            <a:off x="1848027" y="1779687"/>
            <a:ext cx="3802879" cy="5078313"/>
          </a:xfrm>
          <a:prstGeom prst="rect">
            <a:avLst/>
          </a:prstGeom>
          <a:noFill/>
        </p:spPr>
        <p:txBody>
          <a:bodyPr wrap="square" rtlCol="0">
            <a:spAutoFit/>
          </a:bodyPr>
          <a:lstStyle/>
          <a:p>
            <a:r>
              <a:rPr lang="en-US" dirty="0">
                <a:latin typeface="+mj-lt"/>
              </a:rPr>
              <a:t>Ask for a signature</a:t>
            </a:r>
          </a:p>
          <a:p>
            <a:endParaRPr lang="en-US" dirty="0">
              <a:latin typeface="+mj-lt"/>
            </a:endParaRPr>
          </a:p>
          <a:p>
            <a:r>
              <a:rPr lang="en-US" dirty="0">
                <a:latin typeface="+mj-lt"/>
              </a:rPr>
              <a:t>Offer a class or individual prize</a:t>
            </a:r>
          </a:p>
          <a:p>
            <a:endParaRPr lang="en-US" dirty="0">
              <a:latin typeface="+mj-lt"/>
            </a:endParaRPr>
          </a:p>
          <a:p>
            <a:r>
              <a:rPr lang="en-US" dirty="0">
                <a:latin typeface="+mj-lt"/>
              </a:rPr>
              <a:t>Send reminder texts </a:t>
            </a:r>
          </a:p>
          <a:p>
            <a:endParaRPr lang="en-US" dirty="0">
              <a:latin typeface="+mj-lt"/>
            </a:endParaRPr>
          </a:p>
          <a:p>
            <a:r>
              <a:rPr lang="en-US" dirty="0">
                <a:latin typeface="+mj-lt"/>
              </a:rPr>
              <a:t>Send home or post weekly assignments</a:t>
            </a:r>
          </a:p>
          <a:p>
            <a:endParaRPr lang="en-US" dirty="0">
              <a:latin typeface="+mj-lt"/>
            </a:endParaRPr>
          </a:p>
          <a:p>
            <a:r>
              <a:rPr lang="en-US" dirty="0">
                <a:latin typeface="+mj-lt"/>
              </a:rPr>
              <a:t>Request parent to come to the school for a meeting or arrange a home visit </a:t>
            </a:r>
          </a:p>
          <a:p>
            <a:endParaRPr lang="en-US" dirty="0">
              <a:latin typeface="+mj-lt"/>
            </a:endParaRPr>
          </a:p>
          <a:p>
            <a:r>
              <a:rPr lang="en-US" dirty="0">
                <a:latin typeface="+mj-lt"/>
              </a:rPr>
              <a:t>Leave a message with a question</a:t>
            </a:r>
          </a:p>
          <a:p>
            <a:endParaRPr lang="en-US" dirty="0">
              <a:latin typeface="+mj-lt"/>
            </a:endParaRPr>
          </a:p>
          <a:p>
            <a:endParaRPr lang="en-US" dirty="0"/>
          </a:p>
          <a:p>
            <a:endParaRPr lang="en-US" dirty="0"/>
          </a:p>
          <a:p>
            <a:endParaRPr lang="en-US" dirty="0"/>
          </a:p>
        </p:txBody>
      </p:sp>
      <p:sp>
        <p:nvSpPr>
          <p:cNvPr id="6" name="TextBox 5">
            <a:extLst>
              <a:ext uri="{FF2B5EF4-FFF2-40B4-BE49-F238E27FC236}">
                <a16:creationId xmlns:a16="http://schemas.microsoft.com/office/drawing/2014/main" id="{11CBBF7A-52B2-650F-F27E-8100990FC537}"/>
              </a:ext>
            </a:extLst>
          </p:cNvPr>
          <p:cNvSpPr txBox="1"/>
          <p:nvPr/>
        </p:nvSpPr>
        <p:spPr>
          <a:xfrm>
            <a:off x="6541096" y="1552805"/>
            <a:ext cx="4105656" cy="4247317"/>
          </a:xfrm>
          <a:prstGeom prst="rect">
            <a:avLst/>
          </a:prstGeom>
          <a:noFill/>
        </p:spPr>
        <p:txBody>
          <a:bodyPr wrap="square" rtlCol="0">
            <a:spAutoFit/>
          </a:bodyPr>
          <a:lstStyle/>
          <a:p>
            <a:endParaRPr lang="en-US" dirty="0"/>
          </a:p>
          <a:p>
            <a:r>
              <a:rPr lang="en-US" dirty="0">
                <a:latin typeface="+mj-lt"/>
              </a:rPr>
              <a:t>At </a:t>
            </a:r>
            <a:r>
              <a:rPr lang="en-US" dirty="0" err="1">
                <a:latin typeface="+mj-lt"/>
              </a:rPr>
              <a:t>Educare</a:t>
            </a:r>
            <a:r>
              <a:rPr lang="en-US" dirty="0">
                <a:latin typeface="+mj-lt"/>
              </a:rPr>
              <a:t> New Orleans, teachers maintain a monthly calendar marked with days on which caregivers are invited to engage with their child inside the classroom. For parents who can’t attend, there’s a take-home activity that provides a similar experience.</a:t>
            </a:r>
          </a:p>
          <a:p>
            <a:endParaRPr lang="en-US" dirty="0">
              <a:latin typeface="+mj-lt"/>
            </a:endParaRPr>
          </a:p>
          <a:p>
            <a:r>
              <a:rPr lang="en-US" dirty="0">
                <a:latin typeface="+mj-lt"/>
              </a:rPr>
              <a:t>Say, “your child’s educational success is dependent on you returning this call” – gives a sense of urgency and lets parents know its not all on the teacher</a:t>
            </a:r>
          </a:p>
        </p:txBody>
      </p:sp>
    </p:spTree>
    <p:extLst>
      <p:ext uri="{BB962C8B-B14F-4D97-AF65-F5344CB8AC3E}">
        <p14:creationId xmlns:p14="http://schemas.microsoft.com/office/powerpoint/2010/main" val="517045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7081026-6073-4FB4-BACC-6C021DD4E921}"/>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4</a:t>
            </a:fld>
            <a:endParaRPr lang="en-US" dirty="0"/>
          </a:p>
        </p:txBody>
      </p:sp>
      <p:sp>
        <p:nvSpPr>
          <p:cNvPr id="2" name="TextBox 1">
            <a:extLst>
              <a:ext uri="{FF2B5EF4-FFF2-40B4-BE49-F238E27FC236}">
                <a16:creationId xmlns:a16="http://schemas.microsoft.com/office/drawing/2014/main" id="{D932B9F8-2BDC-C161-1DAA-C8EA418B2856}"/>
              </a:ext>
            </a:extLst>
          </p:cNvPr>
          <p:cNvSpPr txBox="1"/>
          <p:nvPr/>
        </p:nvSpPr>
        <p:spPr>
          <a:xfrm>
            <a:off x="1400556" y="891905"/>
            <a:ext cx="9390888" cy="584775"/>
          </a:xfrm>
          <a:prstGeom prst="rect">
            <a:avLst/>
          </a:prstGeom>
          <a:noFill/>
        </p:spPr>
        <p:txBody>
          <a:bodyPr wrap="square" rtlCol="0">
            <a:spAutoFit/>
          </a:bodyPr>
          <a:lstStyle/>
          <a:p>
            <a:pPr algn="ctr"/>
            <a:r>
              <a:rPr lang="en-US" sz="3200" dirty="0">
                <a:latin typeface="+mj-lt"/>
              </a:rPr>
              <a:t>Tailoring Your Message to Parents </a:t>
            </a:r>
          </a:p>
        </p:txBody>
      </p:sp>
      <p:sp>
        <p:nvSpPr>
          <p:cNvPr id="3" name="TextBox 2">
            <a:extLst>
              <a:ext uri="{FF2B5EF4-FFF2-40B4-BE49-F238E27FC236}">
                <a16:creationId xmlns:a16="http://schemas.microsoft.com/office/drawing/2014/main" id="{777DB7C0-D6DB-605E-0D5C-706A7A1B0FE9}"/>
              </a:ext>
            </a:extLst>
          </p:cNvPr>
          <p:cNvSpPr txBox="1"/>
          <p:nvPr/>
        </p:nvSpPr>
        <p:spPr>
          <a:xfrm>
            <a:off x="1280160" y="1551087"/>
            <a:ext cx="9631680" cy="6463308"/>
          </a:xfrm>
          <a:prstGeom prst="rect">
            <a:avLst/>
          </a:prstGeom>
          <a:noFill/>
        </p:spPr>
        <p:txBody>
          <a:bodyPr wrap="square" rtlCol="0">
            <a:spAutoFit/>
          </a:bodyPr>
          <a:lstStyle/>
          <a:p>
            <a:r>
              <a:rPr lang="en-US" dirty="0">
                <a:latin typeface="+mj-lt"/>
              </a:rPr>
              <a:t>Set the Tone: </a:t>
            </a:r>
          </a:p>
          <a:p>
            <a:r>
              <a:rPr lang="en-US" dirty="0">
                <a:latin typeface="+mj-lt"/>
              </a:rPr>
              <a:t>- Use We – We are educating your child together. We are a team and I have your child’s best interest at heart</a:t>
            </a:r>
          </a:p>
          <a:p>
            <a:pPr marL="285750" indent="-285750">
              <a:buFontTx/>
              <a:buChar char="-"/>
            </a:pPr>
            <a:r>
              <a:rPr lang="en-US" dirty="0">
                <a:latin typeface="+mj-lt"/>
              </a:rPr>
              <a:t>I’m a “normal” person just like you. You don’t have to be nervous to communicate with me </a:t>
            </a:r>
          </a:p>
          <a:p>
            <a:endParaRPr lang="en-US" dirty="0">
              <a:latin typeface="+mj-lt"/>
            </a:endParaRPr>
          </a:p>
          <a:p>
            <a:r>
              <a:rPr lang="en-US" dirty="0">
                <a:latin typeface="+mj-lt"/>
              </a:rPr>
              <a:t>Set Communication Boundaries:</a:t>
            </a:r>
          </a:p>
          <a:p>
            <a:pPr marL="285750" indent="-285750">
              <a:buFontTx/>
              <a:buChar char="-"/>
            </a:pPr>
            <a:r>
              <a:rPr lang="en-US" dirty="0">
                <a:latin typeface="+mj-lt"/>
              </a:rPr>
              <a:t>My class hours are 8 to 3 but I have time from 7:30 to 7:50 or 3 to 3:30 for phone calls. You can text or email anytime, but I may not get back to you until those specific hours.</a:t>
            </a:r>
          </a:p>
          <a:p>
            <a:pPr marL="285750" indent="-285750">
              <a:buFontTx/>
              <a:buChar char="-"/>
            </a:pPr>
            <a:r>
              <a:rPr lang="en-US" dirty="0">
                <a:latin typeface="+mj-lt"/>
              </a:rPr>
              <a:t>I only speak English so I will need to use an interpreter to speak with you and I may be using google translate for items sent home so bare with me.</a:t>
            </a:r>
          </a:p>
          <a:p>
            <a:pPr marL="285750" indent="-285750">
              <a:buFontTx/>
              <a:buChar char="-"/>
            </a:pPr>
            <a:endParaRPr lang="en-US" dirty="0">
              <a:latin typeface="+mj-lt"/>
            </a:endParaRPr>
          </a:p>
          <a:p>
            <a:r>
              <a:rPr lang="en-US" dirty="0">
                <a:latin typeface="+mj-lt"/>
              </a:rPr>
              <a:t>Set an Expectation:</a:t>
            </a:r>
          </a:p>
          <a:p>
            <a:r>
              <a:rPr lang="en-US" dirty="0">
                <a:latin typeface="+mj-lt"/>
              </a:rPr>
              <a:t>- Countless research shows that children are more likely to succeed if the parent and teacher work together. I want to make sure your child succeeds so let's figure out how we can work together. </a:t>
            </a:r>
          </a:p>
          <a:p>
            <a:pPr marL="285750" indent="-285750">
              <a:buFontTx/>
              <a:buChar char="-"/>
            </a:pPr>
            <a:endParaRPr lang="en-US" dirty="0"/>
          </a:p>
          <a:p>
            <a:endParaRPr lang="en-US" dirty="0"/>
          </a:p>
          <a:p>
            <a:pPr marL="285750" indent="-285750">
              <a:buFontTx/>
              <a:buChar char="-"/>
            </a:pPr>
            <a:endParaRPr lang="en-US" dirty="0"/>
          </a:p>
          <a:p>
            <a:endParaRPr lang="en-US" dirty="0"/>
          </a:p>
          <a:p>
            <a:pPr marL="285750" indent="-285750">
              <a:buFontTx/>
              <a:buChar cha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624109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7081026-6073-4FB4-BACC-6C021DD4E921}"/>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5</a:t>
            </a:fld>
            <a:endParaRPr lang="en-US" dirty="0"/>
          </a:p>
        </p:txBody>
      </p:sp>
      <p:sp>
        <p:nvSpPr>
          <p:cNvPr id="2" name="TextBox 1">
            <a:extLst>
              <a:ext uri="{FF2B5EF4-FFF2-40B4-BE49-F238E27FC236}">
                <a16:creationId xmlns:a16="http://schemas.microsoft.com/office/drawing/2014/main" id="{D932B9F8-2BDC-C161-1DAA-C8EA418B2856}"/>
              </a:ext>
            </a:extLst>
          </p:cNvPr>
          <p:cNvSpPr txBox="1"/>
          <p:nvPr/>
        </p:nvSpPr>
        <p:spPr>
          <a:xfrm>
            <a:off x="1400556" y="891905"/>
            <a:ext cx="9390888" cy="584775"/>
          </a:xfrm>
          <a:prstGeom prst="rect">
            <a:avLst/>
          </a:prstGeom>
          <a:noFill/>
        </p:spPr>
        <p:txBody>
          <a:bodyPr wrap="square" rtlCol="0">
            <a:spAutoFit/>
          </a:bodyPr>
          <a:lstStyle/>
          <a:p>
            <a:pPr algn="ctr"/>
            <a:r>
              <a:rPr lang="en-US" sz="3200" dirty="0">
                <a:latin typeface="+mj-lt"/>
              </a:rPr>
              <a:t>Tailoring Your Message to Parents </a:t>
            </a:r>
          </a:p>
        </p:txBody>
      </p:sp>
      <p:sp>
        <p:nvSpPr>
          <p:cNvPr id="3" name="TextBox 2">
            <a:extLst>
              <a:ext uri="{FF2B5EF4-FFF2-40B4-BE49-F238E27FC236}">
                <a16:creationId xmlns:a16="http://schemas.microsoft.com/office/drawing/2014/main" id="{777DB7C0-D6DB-605E-0D5C-706A7A1B0FE9}"/>
              </a:ext>
            </a:extLst>
          </p:cNvPr>
          <p:cNvSpPr txBox="1"/>
          <p:nvPr/>
        </p:nvSpPr>
        <p:spPr>
          <a:xfrm>
            <a:off x="1280160" y="1551087"/>
            <a:ext cx="9631680" cy="5355312"/>
          </a:xfrm>
          <a:prstGeom prst="rect">
            <a:avLst/>
          </a:prstGeom>
          <a:noFill/>
        </p:spPr>
        <p:txBody>
          <a:bodyPr wrap="square" rtlCol="0">
            <a:spAutoFit/>
          </a:bodyPr>
          <a:lstStyle/>
          <a:p>
            <a:r>
              <a:rPr lang="en-US" dirty="0">
                <a:latin typeface="+mj-lt"/>
              </a:rPr>
              <a:t>Provide background – I’m reaching out to discuss the class project. </a:t>
            </a:r>
          </a:p>
          <a:p>
            <a:endParaRPr lang="en-US" dirty="0">
              <a:latin typeface="+mj-lt"/>
            </a:endParaRPr>
          </a:p>
          <a:p>
            <a:r>
              <a:rPr lang="en-US" dirty="0">
                <a:latin typeface="+mj-lt"/>
              </a:rPr>
              <a:t>Explain why you are contacting them – I sent home information last week and wanted to follow up since I had not heard back from you or received a signature.</a:t>
            </a:r>
          </a:p>
          <a:p>
            <a:endParaRPr lang="en-US" dirty="0">
              <a:latin typeface="+mj-lt"/>
            </a:endParaRPr>
          </a:p>
          <a:p>
            <a:r>
              <a:rPr lang="en-US" dirty="0">
                <a:latin typeface="+mj-lt"/>
              </a:rPr>
              <a:t>Give reasons for why this is important – The project is 20% of the quarter grade and I want to make sure you are aware of your child’s progress on the project. </a:t>
            </a:r>
          </a:p>
          <a:p>
            <a:endParaRPr lang="en-US" dirty="0">
              <a:latin typeface="+mj-lt"/>
            </a:endParaRPr>
          </a:p>
          <a:p>
            <a:r>
              <a:rPr lang="en-US" dirty="0">
                <a:latin typeface="+mj-lt"/>
              </a:rPr>
              <a:t>Sometimes you need to further explain the why – This project is a state standard and is tied to whether they move up to the next grade level or your child has expressed an interest in the project subject, and I think this would be a great steppingstone to working on skills at home. </a:t>
            </a:r>
          </a:p>
          <a:p>
            <a:endParaRPr lang="en-US" dirty="0">
              <a:latin typeface="+mj-lt"/>
            </a:endParaRPr>
          </a:p>
          <a:p>
            <a:r>
              <a:rPr lang="en-US" dirty="0">
                <a:latin typeface="+mj-lt"/>
              </a:rPr>
              <a:t>Provide reasoning on how it benefits the parent – Taking the time at home to practice these skills is likely to increase your child's grades and help with the behavior issue we have been seeing at home and in class.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151694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7081026-6073-4FB4-BACC-6C021DD4E921}"/>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6</a:t>
            </a:fld>
            <a:endParaRPr lang="en-US" dirty="0"/>
          </a:p>
        </p:txBody>
      </p:sp>
      <p:sp>
        <p:nvSpPr>
          <p:cNvPr id="2" name="TextBox 1">
            <a:extLst>
              <a:ext uri="{FF2B5EF4-FFF2-40B4-BE49-F238E27FC236}">
                <a16:creationId xmlns:a16="http://schemas.microsoft.com/office/drawing/2014/main" id="{D932B9F8-2BDC-C161-1DAA-C8EA418B2856}"/>
              </a:ext>
            </a:extLst>
          </p:cNvPr>
          <p:cNvSpPr txBox="1"/>
          <p:nvPr/>
        </p:nvSpPr>
        <p:spPr>
          <a:xfrm>
            <a:off x="1400556" y="891905"/>
            <a:ext cx="9390888" cy="584775"/>
          </a:xfrm>
          <a:prstGeom prst="rect">
            <a:avLst/>
          </a:prstGeom>
          <a:noFill/>
        </p:spPr>
        <p:txBody>
          <a:bodyPr wrap="square" rtlCol="0">
            <a:spAutoFit/>
          </a:bodyPr>
          <a:lstStyle/>
          <a:p>
            <a:pPr algn="ctr"/>
            <a:r>
              <a:rPr lang="en-US" sz="3200" dirty="0">
                <a:latin typeface="+mj-lt"/>
              </a:rPr>
              <a:t>Tailoring Your Message to Parents </a:t>
            </a:r>
          </a:p>
        </p:txBody>
      </p:sp>
      <p:sp>
        <p:nvSpPr>
          <p:cNvPr id="3" name="TextBox 2">
            <a:extLst>
              <a:ext uri="{FF2B5EF4-FFF2-40B4-BE49-F238E27FC236}">
                <a16:creationId xmlns:a16="http://schemas.microsoft.com/office/drawing/2014/main" id="{777DB7C0-D6DB-605E-0D5C-706A7A1B0FE9}"/>
              </a:ext>
            </a:extLst>
          </p:cNvPr>
          <p:cNvSpPr txBox="1"/>
          <p:nvPr/>
        </p:nvSpPr>
        <p:spPr>
          <a:xfrm>
            <a:off x="1280160" y="1551087"/>
            <a:ext cx="9631680" cy="5355312"/>
          </a:xfrm>
          <a:prstGeom prst="rect">
            <a:avLst/>
          </a:prstGeom>
          <a:noFill/>
        </p:spPr>
        <p:txBody>
          <a:bodyPr wrap="square" rtlCol="0">
            <a:spAutoFit/>
          </a:bodyPr>
          <a:lstStyle/>
          <a:p>
            <a:r>
              <a:rPr lang="en-US" dirty="0">
                <a:latin typeface="+mj-lt"/>
              </a:rPr>
              <a:t>What if the parent is super hot about something?</a:t>
            </a:r>
          </a:p>
          <a:p>
            <a:endParaRPr lang="en-US" dirty="0">
              <a:latin typeface="+mj-lt"/>
            </a:endParaRPr>
          </a:p>
          <a:p>
            <a:r>
              <a:rPr lang="en-US" dirty="0">
                <a:latin typeface="+mj-lt"/>
              </a:rPr>
              <a:t>Use a calm tone. Listen and wait to speak. Validate their concerns. Don’t take it personally. Provide resources or additional contacts. </a:t>
            </a:r>
          </a:p>
          <a:p>
            <a:endParaRPr lang="en-US" dirty="0">
              <a:latin typeface="+mj-lt"/>
            </a:endParaRPr>
          </a:p>
          <a:p>
            <a:r>
              <a:rPr lang="en-US" dirty="0">
                <a:latin typeface="+mj-lt"/>
              </a:rPr>
              <a:t>Use We – We really need to work together to figure this out.</a:t>
            </a:r>
          </a:p>
          <a:p>
            <a:endParaRPr lang="en-US" dirty="0">
              <a:latin typeface="+mj-lt"/>
            </a:endParaRPr>
          </a:p>
          <a:p>
            <a:r>
              <a:rPr lang="en-US" dirty="0">
                <a:latin typeface="+mj-lt"/>
              </a:rPr>
              <a:t>Say I don’t know – I am not sure. We should contact the principal for additional information, because it is important for us to find out. </a:t>
            </a:r>
          </a:p>
          <a:p>
            <a:endParaRPr lang="en-US" dirty="0">
              <a:latin typeface="+mj-lt"/>
            </a:endParaRPr>
          </a:p>
          <a:p>
            <a:r>
              <a:rPr lang="en-US" dirty="0">
                <a:latin typeface="+mj-lt"/>
              </a:rPr>
              <a:t>If the parent is being super unreasonable and just needs to vent and let it all out – This is very important, and I want to discuss this further however I need to get back to my class. Let me give you Elizabeth Hogan’s number. She is the district’s parent coordinator and I know she will be able to help find a solution. (feel free to email me with background)</a:t>
            </a:r>
          </a:p>
          <a:p>
            <a:endParaRPr lang="en-US" dirty="0">
              <a:latin typeface="+mj-lt"/>
            </a:endParaRPr>
          </a:p>
          <a:p>
            <a:endParaRPr lang="en-US" dirty="0">
              <a:latin typeface="+mj-lt"/>
            </a:endParaRPr>
          </a:p>
          <a:p>
            <a:endParaRPr lang="en-US" dirty="0"/>
          </a:p>
          <a:p>
            <a:endParaRPr lang="en-US" dirty="0"/>
          </a:p>
          <a:p>
            <a:endParaRPr lang="en-US" dirty="0"/>
          </a:p>
        </p:txBody>
      </p:sp>
    </p:spTree>
    <p:extLst>
      <p:ext uri="{BB962C8B-B14F-4D97-AF65-F5344CB8AC3E}">
        <p14:creationId xmlns:p14="http://schemas.microsoft.com/office/powerpoint/2010/main" val="541752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7081026-6073-4FB4-BACC-6C021DD4E921}"/>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7</a:t>
            </a:fld>
            <a:endParaRPr lang="en-US" dirty="0"/>
          </a:p>
        </p:txBody>
      </p:sp>
      <p:sp>
        <p:nvSpPr>
          <p:cNvPr id="2" name="TextBox 1">
            <a:extLst>
              <a:ext uri="{FF2B5EF4-FFF2-40B4-BE49-F238E27FC236}">
                <a16:creationId xmlns:a16="http://schemas.microsoft.com/office/drawing/2014/main" id="{D932B9F8-2BDC-C161-1DAA-C8EA418B2856}"/>
              </a:ext>
            </a:extLst>
          </p:cNvPr>
          <p:cNvSpPr txBox="1"/>
          <p:nvPr/>
        </p:nvSpPr>
        <p:spPr>
          <a:xfrm>
            <a:off x="1400556" y="891905"/>
            <a:ext cx="9390888" cy="584775"/>
          </a:xfrm>
          <a:prstGeom prst="rect">
            <a:avLst/>
          </a:prstGeom>
          <a:noFill/>
        </p:spPr>
        <p:txBody>
          <a:bodyPr wrap="square" rtlCol="0">
            <a:spAutoFit/>
          </a:bodyPr>
          <a:lstStyle/>
          <a:p>
            <a:pPr algn="ctr"/>
            <a:r>
              <a:rPr lang="en-US" sz="3200" dirty="0">
                <a:latin typeface="+mj-lt"/>
              </a:rPr>
              <a:t>Tailoring Your Message to Parents </a:t>
            </a:r>
          </a:p>
        </p:txBody>
      </p:sp>
      <p:sp>
        <p:nvSpPr>
          <p:cNvPr id="3" name="TextBox 2">
            <a:extLst>
              <a:ext uri="{FF2B5EF4-FFF2-40B4-BE49-F238E27FC236}">
                <a16:creationId xmlns:a16="http://schemas.microsoft.com/office/drawing/2014/main" id="{777DB7C0-D6DB-605E-0D5C-706A7A1B0FE9}"/>
              </a:ext>
            </a:extLst>
          </p:cNvPr>
          <p:cNvSpPr txBox="1"/>
          <p:nvPr/>
        </p:nvSpPr>
        <p:spPr>
          <a:xfrm>
            <a:off x="1280160" y="1551087"/>
            <a:ext cx="9631680" cy="1477328"/>
          </a:xfrm>
          <a:prstGeom prst="rect">
            <a:avLst/>
          </a:prstGeom>
          <a:noFill/>
        </p:spPr>
        <p:txBody>
          <a:bodyPr wrap="square" rtlCol="0">
            <a:spAutoFit/>
          </a:bodyPr>
          <a:lstStyle/>
          <a:p>
            <a:endParaRPr lang="en-US" dirty="0">
              <a:latin typeface="+mj-lt"/>
            </a:endParaRPr>
          </a:p>
          <a:p>
            <a:endParaRPr lang="en-US" dirty="0">
              <a:latin typeface="+mj-lt"/>
            </a:endParaRPr>
          </a:p>
          <a:p>
            <a:endParaRPr lang="en-US" dirty="0"/>
          </a:p>
          <a:p>
            <a:endParaRPr lang="en-US" dirty="0"/>
          </a:p>
          <a:p>
            <a:endParaRPr lang="en-US" dirty="0"/>
          </a:p>
        </p:txBody>
      </p:sp>
      <p:sp>
        <p:nvSpPr>
          <p:cNvPr id="4" name="TextBox 3">
            <a:extLst>
              <a:ext uri="{FF2B5EF4-FFF2-40B4-BE49-F238E27FC236}">
                <a16:creationId xmlns:a16="http://schemas.microsoft.com/office/drawing/2014/main" id="{339D03DD-F6C8-513A-21F8-C45F7EC2E8C6}"/>
              </a:ext>
            </a:extLst>
          </p:cNvPr>
          <p:cNvSpPr txBox="1"/>
          <p:nvPr/>
        </p:nvSpPr>
        <p:spPr>
          <a:xfrm>
            <a:off x="1400556" y="1920240"/>
            <a:ext cx="9511284" cy="3416320"/>
          </a:xfrm>
          <a:prstGeom prst="rect">
            <a:avLst/>
          </a:prstGeom>
          <a:noFill/>
        </p:spPr>
        <p:txBody>
          <a:bodyPr wrap="square" rtlCol="0">
            <a:spAutoFit/>
          </a:bodyPr>
          <a:lstStyle/>
          <a:p>
            <a:r>
              <a:rPr lang="en-US" dirty="0">
                <a:latin typeface="+mj-lt"/>
              </a:rPr>
              <a:t>Use your best judgement </a:t>
            </a:r>
          </a:p>
          <a:p>
            <a:endParaRPr lang="en-US" dirty="0">
              <a:latin typeface="+mj-lt"/>
            </a:endParaRPr>
          </a:p>
          <a:p>
            <a:r>
              <a:rPr lang="en-US" dirty="0">
                <a:latin typeface="+mj-lt"/>
              </a:rPr>
              <a:t>Talk to your colleagues about what has worked for them</a:t>
            </a:r>
          </a:p>
          <a:p>
            <a:endParaRPr lang="en-US" dirty="0">
              <a:latin typeface="+mj-lt"/>
            </a:endParaRPr>
          </a:p>
          <a:p>
            <a:r>
              <a:rPr lang="en-US" dirty="0">
                <a:latin typeface="+mj-lt"/>
              </a:rPr>
              <a:t>Do not let one parent dominate all of your time – I really appreciate our connection. How do you think I could get other parents to participate in the same ways you have? I am going to try that with the parent I need to call next. </a:t>
            </a:r>
          </a:p>
          <a:p>
            <a:endParaRPr lang="en-US" dirty="0">
              <a:latin typeface="+mj-lt"/>
            </a:endParaRPr>
          </a:p>
          <a:p>
            <a:r>
              <a:rPr lang="en-US" dirty="0">
                <a:latin typeface="+mj-lt"/>
              </a:rPr>
              <a:t>Believe in yourself and your ability to find creative solutions just like you do in your classrooms. – The Power is Yours!!! </a:t>
            </a:r>
            <a:endParaRPr lang="en-US" dirty="0"/>
          </a:p>
          <a:p>
            <a:endParaRPr lang="en-US" dirty="0"/>
          </a:p>
          <a:p>
            <a:endParaRPr lang="en-US" dirty="0"/>
          </a:p>
        </p:txBody>
      </p:sp>
    </p:spTree>
    <p:extLst>
      <p:ext uri="{BB962C8B-B14F-4D97-AF65-F5344CB8AC3E}">
        <p14:creationId xmlns:p14="http://schemas.microsoft.com/office/powerpoint/2010/main" val="136821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title"/>
          </p:nvPr>
        </p:nvSpPr>
        <p:spPr>
          <a:xfrm>
            <a:off x="4724400" y="2450592"/>
            <a:ext cx="2743200" cy="640080"/>
          </a:xfrm>
        </p:spPr>
        <p:txBody>
          <a:bodyPr>
            <a:normAutofit/>
          </a:bodyPr>
          <a:lstStyle/>
          <a:p>
            <a:r>
              <a:rPr lang="en-US" dirty="0"/>
              <a:t>Thank you</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idx="1"/>
          </p:nvPr>
        </p:nvSpPr>
        <p:spPr>
          <a:xfrm>
            <a:off x="4127619" y="3566160"/>
            <a:ext cx="3956701" cy="2651760"/>
          </a:xfrm>
        </p:spPr>
        <p:txBody>
          <a:bodyPr/>
          <a:lstStyle/>
          <a:p>
            <a:r>
              <a:rPr lang="en-US" dirty="0"/>
              <a:t>Elizabeth Hogan</a:t>
            </a:r>
          </a:p>
          <a:p>
            <a:r>
              <a:rPr lang="en-US" dirty="0"/>
              <a:t>305-293-1400 53370</a:t>
            </a:r>
          </a:p>
          <a:p>
            <a:r>
              <a:rPr lang="en-US" dirty="0">
                <a:hlinkClick r:id="rId2"/>
              </a:rPr>
              <a:t>Elizabeth.Hogan@keysschools.com</a:t>
            </a:r>
            <a:r>
              <a:rPr lang="en-US" dirty="0"/>
              <a:t> </a:t>
            </a:r>
          </a:p>
        </p:txBody>
      </p:sp>
      <p:sp>
        <p:nvSpPr>
          <p:cNvPr id="6" name="Slide Number Placeholder 5">
            <a:extLst>
              <a:ext uri="{FF2B5EF4-FFF2-40B4-BE49-F238E27FC236}">
                <a16:creationId xmlns:a16="http://schemas.microsoft.com/office/drawing/2014/main" id="{B15AAE72-0077-4E8E-B3AE-0F087937413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8</a:t>
            </a:fld>
            <a:endParaRPr lang="en-US" dirty="0"/>
          </a:p>
        </p:txBody>
      </p:sp>
    </p:spTree>
    <p:extLst>
      <p:ext uri="{BB962C8B-B14F-4D97-AF65-F5344CB8AC3E}">
        <p14:creationId xmlns:p14="http://schemas.microsoft.com/office/powerpoint/2010/main" val="2271433138"/>
      </p:ext>
    </p:extLst>
  </p:cSld>
  <p:clrMapOvr>
    <a:masterClrMapping/>
  </p:clrMapOvr>
</p:sld>
</file>

<file path=ppt/theme/theme1.xml><?xml version="1.0" encoding="utf-8"?>
<a:theme xmlns:a="http://schemas.openxmlformats.org/drawingml/2006/main" name="Office Theme">
  <a:themeElements>
    <a:clrScheme name="Custom 84">
      <a:dk1>
        <a:sysClr val="windowText" lastClr="000000"/>
      </a:dk1>
      <a:lt1>
        <a:sysClr val="window" lastClr="FFFFFF"/>
      </a:lt1>
      <a:dk2>
        <a:srgbClr val="44546A"/>
      </a:dk2>
      <a:lt2>
        <a:srgbClr val="E7E6E6"/>
      </a:lt2>
      <a:accent1>
        <a:srgbClr val="F2E6D8"/>
      </a:accent1>
      <a:accent2>
        <a:srgbClr val="8C3A27"/>
      </a:accent2>
      <a:accent3>
        <a:srgbClr val="F0C8BC"/>
      </a:accent3>
      <a:accent4>
        <a:srgbClr val="D9A491"/>
      </a:accent4>
      <a:accent5>
        <a:srgbClr val="FFF7F5"/>
      </a:accent5>
      <a:accent6>
        <a:srgbClr val="18401F"/>
      </a:accent6>
      <a:hlink>
        <a:srgbClr val="0563C1"/>
      </a:hlink>
      <a:folHlink>
        <a:srgbClr val="954F72"/>
      </a:folHlink>
    </a:clrScheme>
    <a:fontScheme name="Custom 119">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plan_Win32_JB_v2.potx" id="{4FF3F717-9619-4E3E-B7E1-224C2BAE421F}" vid="{95E17E32-21CE-414D-883D-B820BF1E38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94EF9C-37D7-43D3-8ABF-F4762A9116D8}">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C275A5AD-EC1E-483F-AF0B-4636A5C22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C3022A-70F1-4B7E-97CD-F6F1ACAD797D}">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{FD75A355-B7D0-4D08-B40E-85D46E188E54}tf10081922_win32</Template>
  <TotalTime>324</TotalTime>
  <Words>1062</Words>
  <Application>Microsoft Office PowerPoint</Application>
  <PresentationFormat>Widescreen</PresentationFormat>
  <Paragraphs>117</Paragraphs>
  <Slides>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Quire Sans Pro Light</vt:lpstr>
      <vt:lpstr>Tisa Offc Serif Pro</vt:lpstr>
      <vt:lpstr>Office Theme</vt:lpstr>
      <vt:lpstr>Title I – Parent Engagement Training</vt:lpstr>
      <vt:lpstr>Getting Started </vt:lpstr>
      <vt:lpstr>Establishing Two Way Communication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 Parent Engagement Training</dc:title>
  <dc:creator>Elizabeth  Hogan</dc:creator>
  <cp:lastModifiedBy>Elizabeth  Hogan</cp:lastModifiedBy>
  <cp:revision>7</cp:revision>
  <dcterms:created xsi:type="dcterms:W3CDTF">2022-06-27T19:12:29Z</dcterms:created>
  <dcterms:modified xsi:type="dcterms:W3CDTF">2022-09-09T17:50:00Z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