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
  </p:notesMasterIdLst>
  <p:handoutMasterIdLst>
    <p:handoutMasterId r:id="rId12"/>
  </p:handoutMasterIdLst>
  <p:sldIdLst>
    <p:sldId id="309" r:id="rId5"/>
    <p:sldId id="306" r:id="rId6"/>
    <p:sldId id="296" r:id="rId7"/>
    <p:sldId id="268" r:id="rId8"/>
    <p:sldId id="292" r:id="rId9"/>
    <p:sldId id="30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29" autoAdjust="0"/>
  </p:normalViewPr>
  <p:slideViewPr>
    <p:cSldViewPr snapToGrid="0">
      <p:cViewPr varScale="1">
        <p:scale>
          <a:sx n="98" d="100"/>
          <a:sy n="98" d="100"/>
        </p:scale>
        <p:origin x="1074" y="90"/>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9/9/2022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9/9/2022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about how to explain Classroom Equity to a parent or guardian. This topic was requested by staff through last years training survey.</a:t>
            </a:r>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1</a:t>
            </a:fld>
            <a:endParaRPr lang="en-US" dirty="0"/>
          </a:p>
        </p:txBody>
      </p:sp>
    </p:spTree>
    <p:extLst>
      <p:ext uri="{BB962C8B-B14F-4D97-AF65-F5344CB8AC3E}">
        <p14:creationId xmlns:p14="http://schemas.microsoft.com/office/powerpoint/2010/main" val="384920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thing we need to explain to a parent is what is Classroom Equity or Equity in the classroom. I am not informing you of the definition, rather I am providing a definition that a parent or person like me with no formal training on Classroom Equity can understand and digest. </a:t>
            </a:r>
          </a:p>
        </p:txBody>
      </p:sp>
      <p:sp>
        <p:nvSpPr>
          <p:cNvPr id="4" name="Slide Number Placeholder 3"/>
          <p:cNvSpPr>
            <a:spLocks noGrp="1"/>
          </p:cNvSpPr>
          <p:nvPr>
            <p:ph type="sldNum" sz="quarter" idx="5"/>
          </p:nvPr>
        </p:nvSpPr>
        <p:spPr/>
        <p:txBody>
          <a:bodyPr/>
          <a:lstStyle/>
          <a:p>
            <a:fld id="{D6B913A0-8194-43AB-8CE1-D8825DE3150C}" type="slidenum">
              <a:rPr lang="en-US" smtClean="0"/>
              <a:t>2</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3</a:t>
            </a:fld>
            <a:endParaRPr lang="en-US" dirty="0"/>
          </a:p>
        </p:txBody>
      </p:sp>
    </p:spTree>
    <p:extLst>
      <p:ext uri="{BB962C8B-B14F-4D97-AF65-F5344CB8AC3E}">
        <p14:creationId xmlns:p14="http://schemas.microsoft.com/office/powerpoint/2010/main" val="405771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Equality for </a:t>
            </a:r>
            <a:r>
              <a:rPr lang="en-US"/>
              <a:t>all is a </a:t>
            </a:r>
            <a:r>
              <a:rPr lang="en-US" dirty="0"/>
              <a:t>blanket everyone is put under whether they are hot or cold. Equity is created for the individual based on their needs. News story about removing honors classes in California to promote equity. However, removing those classes was actually promoting equality. Everyone was taught the same rather than honors students receiving individualized learning plans to promote their success. </a:t>
            </a:r>
          </a:p>
          <a:p>
            <a:r>
              <a:rPr lang="en-US" dirty="0"/>
              <a:t>Right is my opinion that the Backstreet boys are the best boy band of all time and in my mind that is right and I will fight to death to defend my opinion. However correct would be if I compared all the boy bands and their record sales, ticket sales, touring capacity, career longevity, and other factors to determine the overall most successful boy band. Right would be my opinion. Correct would be once all the data has been evaluated. </a:t>
            </a:r>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4</a:t>
            </a:fld>
            <a:endParaRPr lang="en-US" dirty="0"/>
          </a:p>
        </p:txBody>
      </p:sp>
    </p:spTree>
    <p:extLst>
      <p:ext uri="{BB962C8B-B14F-4D97-AF65-F5344CB8AC3E}">
        <p14:creationId xmlns:p14="http://schemas.microsoft.com/office/powerpoint/2010/main" val="266767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5</a:t>
            </a:fld>
            <a:endParaRPr lang="en-US" dirty="0"/>
          </a:p>
        </p:txBody>
      </p:sp>
    </p:spTree>
    <p:extLst>
      <p:ext uri="{BB962C8B-B14F-4D97-AF65-F5344CB8AC3E}">
        <p14:creationId xmlns:p14="http://schemas.microsoft.com/office/powerpoint/2010/main" val="248052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Elizabeth.Hogan@keysschools.com"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895802" y="2777273"/>
            <a:ext cx="3937416" cy="2387600"/>
          </a:xfrm>
        </p:spPr>
        <p:txBody>
          <a:bodyPr>
            <a:normAutofit/>
          </a:bodyPr>
          <a:lstStyle/>
          <a:p>
            <a:r>
              <a:rPr lang="en-US" sz="2800" dirty="0"/>
              <a:t>Title I – Parent Engagement Training</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9020857" y="5251647"/>
            <a:ext cx="3937416" cy="572798"/>
          </a:xfrm>
        </p:spPr>
        <p:txBody>
          <a:bodyPr>
            <a:normAutofit/>
          </a:bodyPr>
          <a:lstStyle/>
          <a:p>
            <a:r>
              <a:rPr lang="en-US" dirty="0">
                <a:latin typeface="+mj-lt"/>
              </a:rPr>
              <a:t>2022-2023</a:t>
            </a:r>
          </a:p>
        </p:txBody>
      </p:sp>
      <p:sp>
        <p:nvSpPr>
          <p:cNvPr id="5" name="TextBox 4">
            <a:extLst>
              <a:ext uri="{FF2B5EF4-FFF2-40B4-BE49-F238E27FC236}">
                <a16:creationId xmlns:a16="http://schemas.microsoft.com/office/drawing/2014/main" id="{F1BA1B23-28CF-E794-5600-37FFFD554729}"/>
              </a:ext>
            </a:extLst>
          </p:cNvPr>
          <p:cNvSpPr txBox="1"/>
          <p:nvPr/>
        </p:nvSpPr>
        <p:spPr>
          <a:xfrm>
            <a:off x="2010783" y="1778932"/>
            <a:ext cx="8170433" cy="1846659"/>
          </a:xfrm>
          <a:prstGeom prst="rect">
            <a:avLst/>
          </a:prstGeom>
          <a:noFill/>
        </p:spPr>
        <p:txBody>
          <a:bodyPr wrap="square" rtlCol="0">
            <a:spAutoFit/>
          </a:bodyPr>
          <a:lstStyle/>
          <a:p>
            <a:r>
              <a:rPr lang="en-US" sz="4800" dirty="0">
                <a:latin typeface="+mj-lt"/>
              </a:rPr>
              <a:t>Equity in the Classroom for Parents and Families </a:t>
            </a:r>
          </a:p>
          <a:p>
            <a:endParaRPr lang="en-US" dirty="0"/>
          </a:p>
        </p:txBody>
      </p:sp>
    </p:spTree>
    <p:extLst>
      <p:ext uri="{BB962C8B-B14F-4D97-AF65-F5344CB8AC3E}">
        <p14:creationId xmlns:p14="http://schemas.microsoft.com/office/powerpoint/2010/main" val="394618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2666289" y="1281869"/>
            <a:ext cx="6203390" cy="841248"/>
          </a:xfrm>
        </p:spPr>
        <p:txBody>
          <a:bodyPr>
            <a:noAutofit/>
          </a:bodyPr>
          <a:lstStyle/>
          <a:p>
            <a:r>
              <a:rPr lang="en-ZA" sz="3200" dirty="0"/>
              <a:t>What is Equity in the Classroom</a:t>
            </a:r>
          </a:p>
        </p:txBody>
      </p:sp>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1463038" y="2389785"/>
            <a:ext cx="4467741" cy="3079524"/>
          </a:xfrm>
        </p:spPr>
        <p:txBody>
          <a:bodyPr vert="horz" lIns="91440" tIns="45720" rIns="91440" bIns="45720" rtlCol="0" anchor="t">
            <a:normAutofit fontScale="92500"/>
          </a:bodyPr>
          <a:lstStyle/>
          <a:p>
            <a:r>
              <a:rPr lang="en-US" b="1" dirty="0">
                <a:latin typeface="+mj-lt"/>
              </a:rPr>
              <a:t>Explain Classroom Equity </a:t>
            </a:r>
          </a:p>
          <a:p>
            <a:r>
              <a:rPr lang="en-US" dirty="0">
                <a:latin typeface="+mj-lt"/>
              </a:rPr>
              <a:t> Equity in the classroom means recognizing each student’s different assets, resources, and other circumstances of their home and academic life and designing protocols for them to achieve comparable results to those of their peers.</a:t>
            </a:r>
          </a:p>
          <a:p>
            <a:r>
              <a:rPr lang="en-US" dirty="0">
                <a:latin typeface="+mj-lt"/>
              </a:rPr>
              <a:t>In other words, the goals and expectations are the same for all students, but the supports needed to achieve those goals depends on the students’ individual needs. </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a:t>
            </a:fld>
            <a:endParaRPr lang="en-ZA" dirty="0"/>
          </a:p>
        </p:txBody>
      </p:sp>
      <p:sp>
        <p:nvSpPr>
          <p:cNvPr id="10" name="Subtitle 2">
            <a:extLst>
              <a:ext uri="{FF2B5EF4-FFF2-40B4-BE49-F238E27FC236}">
                <a16:creationId xmlns:a16="http://schemas.microsoft.com/office/drawing/2014/main" id="{4514C8CE-E77E-8A76-E358-338C31F925CF}"/>
              </a:ext>
            </a:extLst>
          </p:cNvPr>
          <p:cNvSpPr txBox="1">
            <a:spLocks/>
          </p:cNvSpPr>
          <p:nvPr/>
        </p:nvSpPr>
        <p:spPr>
          <a:xfrm>
            <a:off x="6261223" y="2389785"/>
            <a:ext cx="4467741" cy="3481176"/>
          </a:xfrm>
          <a:prstGeom prst="rect">
            <a:avLst/>
          </a:prstGeom>
        </p:spPr>
        <p:txBody>
          <a:bodyPr vert="horz" lIns="91440" tIns="45720" rIns="91440" bIns="45720" rtlCol="0" anchor="t">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rPr>
              <a:t>Explain the Benefits</a:t>
            </a:r>
          </a:p>
        </p:txBody>
      </p:sp>
      <p:sp>
        <p:nvSpPr>
          <p:cNvPr id="5" name="TextBox 4">
            <a:extLst>
              <a:ext uri="{FF2B5EF4-FFF2-40B4-BE49-F238E27FC236}">
                <a16:creationId xmlns:a16="http://schemas.microsoft.com/office/drawing/2014/main" id="{3BE9ABE2-2FD7-3090-7BCF-A1EF66425630}"/>
              </a:ext>
            </a:extLst>
          </p:cNvPr>
          <p:cNvSpPr txBox="1"/>
          <p:nvPr/>
        </p:nvSpPr>
        <p:spPr>
          <a:xfrm>
            <a:off x="6323888" y="2810048"/>
            <a:ext cx="4405074" cy="332398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mj-lt"/>
              </a:rPr>
              <a:t>Creates opportunities for students to succeed by connecting them with additional resources</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Supports different learning styles</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Helps students become more engaged in learning by ensuring they see people who are their same race, gender, ethnicity</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Strengthens parent and family engagement by creating individualized home learning strategies</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r>
              <a:rPr lang="en-US" sz="1400" dirty="0">
                <a:latin typeface="+mj-lt"/>
              </a:rPr>
              <a:t>Provides tools for students to escape poverty </a:t>
            </a:r>
          </a:p>
          <a:p>
            <a:pPr marL="285750" indent="-285750">
              <a:buFont typeface="Arial" panose="020B0604020202020204" pitchFamily="34" charset="0"/>
              <a:buChar char="•"/>
            </a:pPr>
            <a:endParaRPr lang="en-US" sz="1400" dirty="0">
              <a:latin typeface="+mj-lt"/>
            </a:endParaRPr>
          </a:p>
          <a:p>
            <a:pPr marL="285750" indent="-285750">
              <a:buFont typeface="Arial" panose="020B0604020202020204" pitchFamily="34" charset="0"/>
              <a:buChar char="•"/>
            </a:pPr>
            <a:endParaRPr lang="en-US" sz="1400" dirty="0">
              <a:latin typeface="+mj-lt"/>
            </a:endParaRPr>
          </a:p>
        </p:txBody>
      </p:sp>
    </p:spTree>
    <p:extLst>
      <p:ext uri="{BB962C8B-B14F-4D97-AF65-F5344CB8AC3E}">
        <p14:creationId xmlns:p14="http://schemas.microsoft.com/office/powerpoint/2010/main" val="194202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1066800" y="950125"/>
            <a:ext cx="10058400" cy="565265"/>
          </a:xfrm>
        </p:spPr>
        <p:txBody>
          <a:bodyPr>
            <a:normAutofit/>
          </a:bodyPr>
          <a:lstStyle/>
          <a:p>
            <a:r>
              <a:rPr lang="en-US" dirty="0"/>
              <a:t>Barriers to Classroom Equity </a:t>
            </a:r>
          </a:p>
        </p:txBody>
      </p:sp>
      <p:sp>
        <p:nvSpPr>
          <p:cNvPr id="7" name="Slide Number Placeholder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a:t>
            </a:fld>
            <a:endParaRPr lang="en-US" dirty="0"/>
          </a:p>
        </p:txBody>
      </p:sp>
      <p:sp>
        <p:nvSpPr>
          <p:cNvPr id="5" name="TextBox 4">
            <a:extLst>
              <a:ext uri="{FF2B5EF4-FFF2-40B4-BE49-F238E27FC236}">
                <a16:creationId xmlns:a16="http://schemas.microsoft.com/office/drawing/2014/main" id="{E07B52F5-DA2C-85C0-FC4A-B8C1F9E5460A}"/>
              </a:ext>
            </a:extLst>
          </p:cNvPr>
          <p:cNvSpPr txBox="1"/>
          <p:nvPr/>
        </p:nvSpPr>
        <p:spPr>
          <a:xfrm>
            <a:off x="1615155" y="1830663"/>
            <a:ext cx="4076343" cy="367469"/>
          </a:xfrm>
          <a:prstGeom prst="rect">
            <a:avLst/>
          </a:prstGeom>
          <a:noFill/>
        </p:spPr>
        <p:txBody>
          <a:bodyPr wrap="square" rtlCol="0">
            <a:spAutoFit/>
          </a:bodyPr>
          <a:lstStyle/>
          <a:p>
            <a:r>
              <a:rPr lang="en-US" dirty="0">
                <a:latin typeface="+mj-lt"/>
              </a:rPr>
              <a:t>At School:</a:t>
            </a:r>
          </a:p>
        </p:txBody>
      </p:sp>
      <p:sp>
        <p:nvSpPr>
          <p:cNvPr id="6" name="TextBox 5">
            <a:extLst>
              <a:ext uri="{FF2B5EF4-FFF2-40B4-BE49-F238E27FC236}">
                <a16:creationId xmlns:a16="http://schemas.microsoft.com/office/drawing/2014/main" id="{B7434516-CC96-39C7-7253-EF809EC62890}"/>
              </a:ext>
            </a:extLst>
          </p:cNvPr>
          <p:cNvSpPr txBox="1"/>
          <p:nvPr/>
        </p:nvSpPr>
        <p:spPr>
          <a:xfrm>
            <a:off x="6709873" y="1828800"/>
            <a:ext cx="4415327" cy="369332"/>
          </a:xfrm>
          <a:prstGeom prst="rect">
            <a:avLst/>
          </a:prstGeom>
          <a:noFill/>
        </p:spPr>
        <p:txBody>
          <a:bodyPr wrap="square" rtlCol="0">
            <a:spAutoFit/>
          </a:bodyPr>
          <a:lstStyle/>
          <a:p>
            <a:r>
              <a:rPr lang="en-US" dirty="0">
                <a:latin typeface="+mj-lt"/>
              </a:rPr>
              <a:t>At Home: </a:t>
            </a:r>
          </a:p>
        </p:txBody>
      </p:sp>
      <p:sp>
        <p:nvSpPr>
          <p:cNvPr id="9" name="TextBox 8">
            <a:extLst>
              <a:ext uri="{FF2B5EF4-FFF2-40B4-BE49-F238E27FC236}">
                <a16:creationId xmlns:a16="http://schemas.microsoft.com/office/drawing/2014/main" id="{C99F8B1F-0A88-72CC-B090-9BEA926417DB}"/>
              </a:ext>
            </a:extLst>
          </p:cNvPr>
          <p:cNvSpPr txBox="1"/>
          <p:nvPr/>
        </p:nvSpPr>
        <p:spPr>
          <a:xfrm>
            <a:off x="6606611" y="2392822"/>
            <a:ext cx="45185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Poverty</a:t>
            </a:r>
          </a:p>
          <a:p>
            <a:pPr marL="285750" indent="-285750">
              <a:buFont typeface="Arial" panose="020B0604020202020204" pitchFamily="34" charset="0"/>
              <a:buChar char="•"/>
            </a:pPr>
            <a:r>
              <a:rPr lang="en-US" dirty="0">
                <a:latin typeface="+mj-lt"/>
              </a:rPr>
              <a:t>Trauma</a:t>
            </a:r>
          </a:p>
          <a:p>
            <a:pPr marL="285750" indent="-285750">
              <a:buFont typeface="Arial" panose="020B0604020202020204" pitchFamily="34" charset="0"/>
              <a:buChar char="•"/>
            </a:pPr>
            <a:r>
              <a:rPr lang="en-US" dirty="0">
                <a:latin typeface="+mj-lt"/>
              </a:rPr>
              <a:t>Abuse</a:t>
            </a:r>
          </a:p>
          <a:p>
            <a:pPr marL="285750" indent="-285750">
              <a:buFont typeface="Arial" panose="020B0604020202020204" pitchFamily="34" charset="0"/>
              <a:buChar char="•"/>
            </a:pPr>
            <a:r>
              <a:rPr lang="en-US" dirty="0">
                <a:latin typeface="+mj-lt"/>
              </a:rPr>
              <a:t>Neglect</a:t>
            </a:r>
          </a:p>
          <a:p>
            <a:pPr marL="285750" indent="-285750">
              <a:buFont typeface="Arial" panose="020B0604020202020204" pitchFamily="34" charset="0"/>
              <a:buChar char="•"/>
            </a:pPr>
            <a:r>
              <a:rPr lang="en-US" dirty="0">
                <a:latin typeface="+mj-lt"/>
              </a:rPr>
              <a:t>Hunger</a:t>
            </a:r>
          </a:p>
          <a:p>
            <a:pPr marL="285750" indent="-285750">
              <a:buFont typeface="Arial" panose="020B0604020202020204" pitchFamily="34" charset="0"/>
              <a:buChar char="•"/>
            </a:pPr>
            <a:r>
              <a:rPr lang="en-US" dirty="0">
                <a:latin typeface="+mj-lt"/>
              </a:rPr>
              <a:t>Homelessness</a:t>
            </a:r>
          </a:p>
          <a:p>
            <a:pPr marL="285750" indent="-285750">
              <a:buFont typeface="Arial" panose="020B0604020202020204" pitchFamily="34" charset="0"/>
              <a:buChar char="•"/>
            </a:pPr>
            <a:r>
              <a:rPr lang="en-US" dirty="0">
                <a:latin typeface="+mj-lt"/>
              </a:rPr>
              <a:t>Stress</a:t>
            </a:r>
          </a:p>
          <a:p>
            <a:pPr marL="285750" indent="-285750">
              <a:buFont typeface="Arial" panose="020B0604020202020204" pitchFamily="34" charset="0"/>
              <a:buChar char="•"/>
            </a:pPr>
            <a:r>
              <a:rPr lang="en-US" dirty="0">
                <a:latin typeface="+mj-lt"/>
              </a:rPr>
              <a:t>Mental Illness </a:t>
            </a:r>
          </a:p>
          <a:p>
            <a:pPr marL="285750" indent="-285750">
              <a:buFont typeface="Arial" panose="020B0604020202020204" pitchFamily="34" charset="0"/>
              <a:buChar char="•"/>
            </a:pPr>
            <a:r>
              <a:rPr lang="en-US" dirty="0">
                <a:latin typeface="+mj-lt"/>
              </a:rPr>
              <a:t>Language Barrier </a:t>
            </a:r>
          </a:p>
          <a:p>
            <a:pPr marL="285750" indent="-285750">
              <a:buFont typeface="Arial" panose="020B0604020202020204" pitchFamily="34" charset="0"/>
              <a:buChar char="•"/>
            </a:pPr>
            <a:r>
              <a:rPr lang="en-US" dirty="0">
                <a:latin typeface="+mj-lt"/>
              </a:rPr>
              <a:t>Inadequate Learning Space</a:t>
            </a:r>
          </a:p>
          <a:p>
            <a:pPr marL="285750" indent="-285750">
              <a:buFont typeface="Arial" panose="020B0604020202020204" pitchFamily="34" charset="0"/>
              <a:buChar char="•"/>
            </a:pPr>
            <a:endParaRPr lang="en-US" dirty="0">
              <a:latin typeface="+mj-lt"/>
            </a:endParaRPr>
          </a:p>
        </p:txBody>
      </p:sp>
      <p:sp>
        <p:nvSpPr>
          <p:cNvPr id="10" name="TextBox 9">
            <a:extLst>
              <a:ext uri="{FF2B5EF4-FFF2-40B4-BE49-F238E27FC236}">
                <a16:creationId xmlns:a16="http://schemas.microsoft.com/office/drawing/2014/main" id="{DB7FC4B2-1614-6D52-E752-F905ADDCED6E}"/>
              </a:ext>
            </a:extLst>
          </p:cNvPr>
          <p:cNvSpPr txBox="1"/>
          <p:nvPr/>
        </p:nvSpPr>
        <p:spPr>
          <a:xfrm>
            <a:off x="1615155" y="2392822"/>
            <a:ext cx="4480845"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Language Barrier</a:t>
            </a:r>
          </a:p>
          <a:p>
            <a:pPr marL="285750" indent="-285750">
              <a:buFont typeface="Arial" panose="020B0604020202020204" pitchFamily="34" charset="0"/>
              <a:buChar char="•"/>
            </a:pPr>
            <a:r>
              <a:rPr lang="en-US" dirty="0">
                <a:latin typeface="+mj-lt"/>
              </a:rPr>
              <a:t>Bias – Real or Perceived </a:t>
            </a:r>
          </a:p>
          <a:p>
            <a:pPr marL="742950" lvl="1" indent="-285750">
              <a:buFont typeface="Arial" panose="020B0604020202020204" pitchFamily="34" charset="0"/>
              <a:buChar char="•"/>
            </a:pPr>
            <a:r>
              <a:rPr lang="en-US" dirty="0">
                <a:latin typeface="+mj-lt"/>
              </a:rPr>
              <a:t>Financial</a:t>
            </a:r>
          </a:p>
          <a:p>
            <a:pPr marL="742950" lvl="1" indent="-285750">
              <a:buFont typeface="Arial" panose="020B0604020202020204" pitchFamily="34" charset="0"/>
              <a:buChar char="•"/>
            </a:pPr>
            <a:r>
              <a:rPr lang="en-US" dirty="0">
                <a:latin typeface="+mj-lt"/>
              </a:rPr>
              <a:t>Racial</a:t>
            </a:r>
          </a:p>
          <a:p>
            <a:pPr marL="742950" lvl="1" indent="-285750">
              <a:buFont typeface="Arial" panose="020B0604020202020204" pitchFamily="34" charset="0"/>
              <a:buChar char="•"/>
            </a:pPr>
            <a:r>
              <a:rPr lang="en-US" dirty="0">
                <a:latin typeface="+mj-lt"/>
              </a:rPr>
              <a:t>Personal </a:t>
            </a:r>
          </a:p>
          <a:p>
            <a:pPr marL="285750" indent="-285750">
              <a:buFont typeface="Arial" panose="020B0604020202020204" pitchFamily="34" charset="0"/>
              <a:buChar char="•"/>
            </a:pPr>
            <a:r>
              <a:rPr lang="en-US" dirty="0">
                <a:latin typeface="+mj-lt"/>
              </a:rPr>
              <a:t>Availability of School Resources</a:t>
            </a:r>
          </a:p>
          <a:p>
            <a:pPr marL="285750" indent="-285750">
              <a:buFont typeface="Arial" panose="020B0604020202020204" pitchFamily="34" charset="0"/>
              <a:buChar char="•"/>
            </a:pPr>
            <a:r>
              <a:rPr lang="en-US" dirty="0">
                <a:latin typeface="+mj-lt"/>
              </a:rPr>
              <a:t>Access to School Resources </a:t>
            </a:r>
          </a:p>
          <a:p>
            <a:pPr marL="285750" indent="-285750">
              <a:buFont typeface="Arial" panose="020B0604020202020204" pitchFamily="34" charset="0"/>
              <a:buChar char="•"/>
            </a:pPr>
            <a:r>
              <a:rPr lang="en-US" dirty="0">
                <a:latin typeface="+mj-lt"/>
              </a:rPr>
              <a:t>Not including all parties in decision making for students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endParaRPr lang="en-US" dirty="0"/>
          </a:p>
        </p:txBody>
      </p:sp>
    </p:spTree>
    <p:extLst>
      <p:ext uri="{BB962C8B-B14F-4D97-AF65-F5344CB8AC3E}">
        <p14:creationId xmlns:p14="http://schemas.microsoft.com/office/powerpoint/2010/main" val="51704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a:t>
            </a:fld>
            <a:endParaRPr lang="en-US" dirty="0"/>
          </a:p>
        </p:txBody>
      </p:sp>
      <p:sp>
        <p:nvSpPr>
          <p:cNvPr id="3" name="Title 1">
            <a:extLst>
              <a:ext uri="{FF2B5EF4-FFF2-40B4-BE49-F238E27FC236}">
                <a16:creationId xmlns:a16="http://schemas.microsoft.com/office/drawing/2014/main" id="{40BC1085-3142-E969-C173-D824B3C0EA16}"/>
              </a:ext>
            </a:extLst>
          </p:cNvPr>
          <p:cNvSpPr>
            <a:spLocks noGrp="1"/>
          </p:cNvSpPr>
          <p:nvPr>
            <p:ph type="title"/>
          </p:nvPr>
        </p:nvSpPr>
        <p:spPr>
          <a:xfrm>
            <a:off x="973478" y="1225472"/>
            <a:ext cx="10515600" cy="640080"/>
          </a:xfrm>
        </p:spPr>
        <p:txBody>
          <a:bodyPr>
            <a:normAutofit fontScale="90000"/>
          </a:bodyPr>
          <a:lstStyle/>
          <a:p>
            <a:r>
              <a:rPr lang="en-US" dirty="0"/>
              <a:t>Why a Parent may be concerned about Classroom Equity</a:t>
            </a:r>
          </a:p>
        </p:txBody>
      </p:sp>
      <p:sp>
        <p:nvSpPr>
          <p:cNvPr id="2" name="TextBox 1">
            <a:extLst>
              <a:ext uri="{FF2B5EF4-FFF2-40B4-BE49-F238E27FC236}">
                <a16:creationId xmlns:a16="http://schemas.microsoft.com/office/drawing/2014/main" id="{18FB8CA0-EB62-FA48-5666-870C631E3096}"/>
              </a:ext>
            </a:extLst>
          </p:cNvPr>
          <p:cNvSpPr txBox="1"/>
          <p:nvPr/>
        </p:nvSpPr>
        <p:spPr>
          <a:xfrm>
            <a:off x="1236292" y="2402791"/>
            <a:ext cx="4460904" cy="3416320"/>
          </a:xfrm>
          <a:prstGeom prst="rect">
            <a:avLst/>
          </a:prstGeom>
          <a:noFill/>
        </p:spPr>
        <p:txBody>
          <a:bodyPr wrap="square" rtlCol="0">
            <a:spAutoFit/>
          </a:bodyPr>
          <a:lstStyle/>
          <a:p>
            <a:r>
              <a:rPr lang="en-US" dirty="0">
                <a:latin typeface="+mj-lt"/>
              </a:rPr>
              <a:t>Afraid their child will not get the help they need to succeed</a:t>
            </a:r>
          </a:p>
          <a:p>
            <a:endParaRPr lang="en-US" dirty="0">
              <a:latin typeface="+mj-lt"/>
            </a:endParaRPr>
          </a:p>
          <a:p>
            <a:r>
              <a:rPr lang="en-US" dirty="0">
                <a:latin typeface="+mj-lt"/>
              </a:rPr>
              <a:t>Confusion over Equity vs. Equality</a:t>
            </a:r>
          </a:p>
          <a:p>
            <a:pPr marL="742950" lvl="1" indent="-285750">
              <a:buFont typeface="Arial" panose="020B0604020202020204" pitchFamily="34" charset="0"/>
              <a:buChar char="•"/>
            </a:pPr>
            <a:r>
              <a:rPr lang="en-US" dirty="0">
                <a:latin typeface="+mj-lt"/>
              </a:rPr>
              <a:t>Equality for all</a:t>
            </a:r>
          </a:p>
          <a:p>
            <a:pPr marL="742950" lvl="1" indent="-285750">
              <a:buFont typeface="Arial" panose="020B0604020202020204" pitchFamily="34" charset="0"/>
              <a:buChar char="•"/>
            </a:pPr>
            <a:r>
              <a:rPr lang="en-US" dirty="0">
                <a:latin typeface="+mj-lt"/>
              </a:rPr>
              <a:t>Equity for individuals </a:t>
            </a:r>
          </a:p>
          <a:p>
            <a:pPr lvl="1"/>
            <a:endParaRPr lang="en-US" dirty="0">
              <a:latin typeface="+mj-lt"/>
            </a:endParaRPr>
          </a:p>
          <a:p>
            <a:pPr marL="742950" lvl="1" indent="-285750">
              <a:buFont typeface="Arial" panose="020B0604020202020204" pitchFamily="34" charset="0"/>
              <a:buChar char="•"/>
            </a:pPr>
            <a:endParaRPr lang="en-US" dirty="0">
              <a:latin typeface="+mj-lt"/>
            </a:endParaRPr>
          </a:p>
          <a:p>
            <a:pPr lvl="1"/>
            <a:endParaRPr lang="en-US" dirty="0">
              <a:latin typeface="+mj-lt"/>
            </a:endParaRPr>
          </a:p>
          <a:p>
            <a:endParaRPr lang="en-US" dirty="0">
              <a:latin typeface="+mj-lt"/>
            </a:endParaRPr>
          </a:p>
          <a:p>
            <a:pPr marL="742950" lvl="1"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p:txBody>
      </p:sp>
      <p:sp>
        <p:nvSpPr>
          <p:cNvPr id="4" name="TextBox 3">
            <a:extLst>
              <a:ext uri="{FF2B5EF4-FFF2-40B4-BE49-F238E27FC236}">
                <a16:creationId xmlns:a16="http://schemas.microsoft.com/office/drawing/2014/main" id="{EE1FFFF2-D393-F8E9-9607-6E4154627AE4}"/>
              </a:ext>
            </a:extLst>
          </p:cNvPr>
          <p:cNvSpPr txBox="1"/>
          <p:nvPr/>
        </p:nvSpPr>
        <p:spPr>
          <a:xfrm>
            <a:off x="5879507" y="2323101"/>
            <a:ext cx="5076201" cy="3970318"/>
          </a:xfrm>
          <a:prstGeom prst="rect">
            <a:avLst/>
          </a:prstGeom>
          <a:noFill/>
        </p:spPr>
        <p:txBody>
          <a:bodyPr wrap="square" rtlCol="0">
            <a:spAutoFit/>
          </a:bodyPr>
          <a:lstStyle/>
          <a:p>
            <a:r>
              <a:rPr lang="en-US" dirty="0">
                <a:latin typeface="+mj-lt"/>
              </a:rPr>
              <a:t>Tying  Equity to CRT </a:t>
            </a:r>
          </a:p>
          <a:p>
            <a:pPr marL="742950" lvl="1" indent="-285750">
              <a:buFont typeface="Arial" panose="020B0604020202020204" pitchFamily="34" charset="0"/>
              <a:buChar char="•"/>
            </a:pPr>
            <a:r>
              <a:rPr lang="en-US" dirty="0">
                <a:latin typeface="+mj-lt"/>
              </a:rPr>
              <a:t>Its not the same</a:t>
            </a:r>
          </a:p>
          <a:p>
            <a:pPr marL="742950" lvl="1" indent="-285750">
              <a:buFont typeface="Arial" panose="020B0604020202020204" pitchFamily="34" charset="0"/>
              <a:buChar char="•"/>
            </a:pPr>
            <a:r>
              <a:rPr lang="en-US" dirty="0">
                <a:latin typeface="+mj-lt"/>
              </a:rPr>
              <a:t>Not in Florida</a:t>
            </a:r>
          </a:p>
          <a:p>
            <a:pPr marL="742950" lvl="1" indent="-285750">
              <a:buFont typeface="Arial" panose="020B0604020202020204" pitchFamily="34" charset="0"/>
              <a:buChar char="•"/>
            </a:pPr>
            <a:r>
              <a:rPr lang="en-US" dirty="0">
                <a:latin typeface="+mj-lt"/>
              </a:rPr>
              <a:t>Not in Monroe </a:t>
            </a:r>
          </a:p>
          <a:p>
            <a:endParaRPr lang="en-US" dirty="0">
              <a:latin typeface="+mj-lt"/>
            </a:endParaRPr>
          </a:p>
          <a:p>
            <a:r>
              <a:rPr lang="en-US" dirty="0">
                <a:latin typeface="+mj-lt"/>
              </a:rPr>
              <a:t>Societal Misunderstanding of Right vs. Correct</a:t>
            </a:r>
          </a:p>
          <a:p>
            <a:pPr marL="742950" lvl="1" indent="-285750">
              <a:buFont typeface="Arial" panose="020B0604020202020204" pitchFamily="34" charset="0"/>
              <a:buChar char="•"/>
            </a:pPr>
            <a:r>
              <a:rPr lang="en-US" dirty="0">
                <a:latin typeface="+mj-lt"/>
              </a:rPr>
              <a:t>Right can be opinion</a:t>
            </a:r>
          </a:p>
          <a:p>
            <a:pPr marL="742950" lvl="1" indent="-285750">
              <a:buFont typeface="Arial" panose="020B0604020202020204" pitchFamily="34" charset="0"/>
              <a:buChar char="•"/>
            </a:pPr>
            <a:r>
              <a:rPr lang="en-US" dirty="0">
                <a:latin typeface="+mj-lt"/>
              </a:rPr>
              <a:t>Correct is actuality and fact </a:t>
            </a:r>
          </a:p>
          <a:p>
            <a:pPr marL="742950" lvl="1"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endParaRPr lang="en-US" dirty="0">
              <a:latin typeface="+mj-lt"/>
            </a:endParaRPr>
          </a:p>
          <a:p>
            <a:pPr marL="742950" lvl="1" indent="-285750">
              <a:buFont typeface="Arial" panose="020B0604020202020204" pitchFamily="34" charset="0"/>
              <a:buChar char="•"/>
            </a:pPr>
            <a:endParaRPr lang="en-US" dirty="0">
              <a:latin typeface="+mj-lt"/>
            </a:endParaRPr>
          </a:p>
          <a:p>
            <a:endParaRPr lang="en-US" dirty="0">
              <a:latin typeface="+mj-lt"/>
            </a:endParaRPr>
          </a:p>
          <a:p>
            <a:pPr marL="742950" lvl="1" indent="-285750">
              <a:buFont typeface="Arial" panose="020B0604020202020204" pitchFamily="34" charset="0"/>
              <a:buChar char="•"/>
            </a:pPr>
            <a:endParaRPr lang="en-US" dirty="0">
              <a:latin typeface="+mj-lt"/>
            </a:endParaRPr>
          </a:p>
          <a:p>
            <a:endParaRPr lang="en-US" dirty="0">
              <a:latin typeface="+mj-lt"/>
            </a:endParaRPr>
          </a:p>
        </p:txBody>
      </p:sp>
    </p:spTree>
    <p:extLst>
      <p:ext uri="{BB962C8B-B14F-4D97-AF65-F5344CB8AC3E}">
        <p14:creationId xmlns:p14="http://schemas.microsoft.com/office/powerpoint/2010/main" val="415169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394946" y="914400"/>
            <a:ext cx="9607037" cy="841248"/>
          </a:xfrm>
        </p:spPr>
        <p:txBody>
          <a:bodyPr>
            <a:normAutofit fontScale="90000"/>
          </a:bodyPr>
          <a:lstStyle/>
          <a:p>
            <a:r>
              <a:rPr lang="en-US" dirty="0"/>
              <a:t>How a Parent Can Support Classroom Equity </a:t>
            </a:r>
          </a:p>
        </p:txBody>
      </p:sp>
      <p:sp>
        <p:nvSpPr>
          <p:cNvPr id="3" name="Content Placeholder 2">
            <a:extLst>
              <a:ext uri="{FF2B5EF4-FFF2-40B4-BE49-F238E27FC236}">
                <a16:creationId xmlns:a16="http://schemas.microsoft.com/office/drawing/2014/main" id="{53956BC8-3838-CFE1-C29A-2B03BE5DB6C0}"/>
              </a:ext>
            </a:extLst>
          </p:cNvPr>
          <p:cNvSpPr>
            <a:spLocks noGrp="1"/>
          </p:cNvSpPr>
          <p:nvPr>
            <p:ph idx="1"/>
          </p:nvPr>
        </p:nvSpPr>
        <p:spPr>
          <a:xfrm>
            <a:off x="1394946" y="2041224"/>
            <a:ext cx="4087368" cy="3630001"/>
          </a:xfrm>
        </p:spPr>
        <p:txBody>
          <a:bodyPr>
            <a:normAutofit/>
          </a:bodyPr>
          <a:lstStyle/>
          <a:p>
            <a:pPr marL="285750" indent="-285750">
              <a:buFont typeface="Arial" panose="020B0604020202020204" pitchFamily="34" charset="0"/>
              <a:buChar char="•"/>
            </a:pPr>
            <a:r>
              <a:rPr lang="en-US" sz="1600" dirty="0">
                <a:latin typeface="+mj-lt"/>
              </a:rPr>
              <a:t>Communicating with teachers and school staff</a:t>
            </a:r>
          </a:p>
          <a:p>
            <a:pPr marL="285750" indent="-285750">
              <a:buFont typeface="Arial" panose="020B0604020202020204" pitchFamily="34" charset="0"/>
              <a:buChar char="•"/>
            </a:pPr>
            <a:r>
              <a:rPr lang="en-US" sz="1600" dirty="0">
                <a:latin typeface="+mj-lt"/>
              </a:rPr>
              <a:t>Building a relationship with the school by attending events or providing feedback for missed events</a:t>
            </a:r>
          </a:p>
          <a:p>
            <a:pPr marL="285750" indent="-285750">
              <a:buFont typeface="Arial" panose="020B0604020202020204" pitchFamily="34" charset="0"/>
              <a:buChar char="•"/>
            </a:pPr>
            <a:r>
              <a:rPr lang="en-US" sz="1600" dirty="0">
                <a:latin typeface="+mj-lt"/>
              </a:rPr>
              <a:t>Advocating for their student by asking about resources and supports</a:t>
            </a:r>
          </a:p>
          <a:p>
            <a:pPr marL="285750" indent="-285750">
              <a:buFont typeface="Arial" panose="020B0604020202020204" pitchFamily="34" charset="0"/>
              <a:buChar char="•"/>
            </a:pPr>
            <a:r>
              <a:rPr lang="en-US" sz="1600" dirty="0">
                <a:latin typeface="+mj-lt"/>
              </a:rPr>
              <a:t>Make an effort to know and support the teacher and school – become a team </a:t>
            </a:r>
          </a:p>
          <a:p>
            <a:pPr marL="285750" indent="-285750">
              <a:buFont typeface="Arial" panose="020B0604020202020204" pitchFamily="34" charset="0"/>
              <a:buChar char="•"/>
            </a:pPr>
            <a:endParaRPr lang="en-US" dirty="0">
              <a:latin typeface="+mj-lt"/>
            </a:endParaRPr>
          </a:p>
          <a:p>
            <a:endParaRPr lang="en-US" dirty="0"/>
          </a:p>
        </p:txBody>
      </p:sp>
      <p:sp>
        <p:nvSpPr>
          <p:cNvPr id="5" name="Slide Number Placeholder 4">
            <a:extLst>
              <a:ext uri="{FF2B5EF4-FFF2-40B4-BE49-F238E27FC236}">
                <a16:creationId xmlns:a16="http://schemas.microsoft.com/office/drawing/2014/main" id="{06B4E214-2330-4B23-B2DE-B23F90535ED4}"/>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
        <p:nvSpPr>
          <p:cNvPr id="6" name="TextBox 5">
            <a:extLst>
              <a:ext uri="{FF2B5EF4-FFF2-40B4-BE49-F238E27FC236}">
                <a16:creationId xmlns:a16="http://schemas.microsoft.com/office/drawing/2014/main" id="{C318B081-9D64-4B5D-EB10-91CC310E4011}"/>
              </a:ext>
            </a:extLst>
          </p:cNvPr>
          <p:cNvSpPr txBox="1"/>
          <p:nvPr/>
        </p:nvSpPr>
        <p:spPr>
          <a:xfrm>
            <a:off x="6096000" y="2041224"/>
            <a:ext cx="4435813" cy="3600986"/>
          </a:xfrm>
          <a:prstGeom prst="rect">
            <a:avLst/>
          </a:prstGeom>
          <a:noFill/>
        </p:spPr>
        <p:txBody>
          <a:bodyPr wrap="square" rtlCol="0">
            <a:spAutoFit/>
          </a:bodyPr>
          <a:lstStyle/>
          <a:p>
            <a:r>
              <a:rPr lang="en-US" sz="1600" dirty="0">
                <a:latin typeface="+mj-lt"/>
              </a:rPr>
              <a:t>Teacher/School Support </a:t>
            </a:r>
          </a:p>
          <a:p>
            <a:endParaRPr lang="en-US" sz="1600" dirty="0">
              <a:latin typeface="+mj-lt"/>
            </a:endParaRPr>
          </a:p>
          <a:p>
            <a:pPr marL="285750" indent="-285750">
              <a:buFont typeface="Arial" panose="020B0604020202020204" pitchFamily="34" charset="0"/>
              <a:buChar char="•"/>
            </a:pPr>
            <a:r>
              <a:rPr lang="en-US" sz="1600" dirty="0">
                <a:latin typeface="+mj-lt"/>
              </a:rPr>
              <a:t>Schools open and honest with few surprises</a:t>
            </a:r>
          </a:p>
          <a:p>
            <a:r>
              <a:rPr lang="en-US" sz="1600" dirty="0">
                <a:latin typeface="+mj-lt"/>
              </a:rPr>
              <a:t> </a:t>
            </a:r>
          </a:p>
          <a:p>
            <a:pPr marL="285750" indent="-285750">
              <a:buFont typeface="Arial" panose="020B0604020202020204" pitchFamily="34" charset="0"/>
              <a:buChar char="•"/>
            </a:pPr>
            <a:r>
              <a:rPr lang="en-US" sz="1600" dirty="0">
                <a:latin typeface="+mj-lt"/>
              </a:rPr>
              <a:t>Tell families they are experts on their child and involve them in decision making – let the family know that they matter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Explain the MTSS to parents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Make an effort for each student and provide supports, inform the parents of the support</a:t>
            </a:r>
          </a:p>
          <a:p>
            <a:endParaRPr lang="en-US" dirty="0">
              <a:latin typeface="+mj-lt"/>
            </a:endParaRPr>
          </a:p>
          <a:p>
            <a:endParaRPr lang="en-US" dirty="0"/>
          </a:p>
        </p:txBody>
      </p:sp>
    </p:spTree>
    <p:extLst>
      <p:ext uri="{BB962C8B-B14F-4D97-AF65-F5344CB8AC3E}">
        <p14:creationId xmlns:p14="http://schemas.microsoft.com/office/powerpoint/2010/main" val="319776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title"/>
          </p:nvPr>
        </p:nvSpPr>
        <p:spPr>
          <a:xfrm>
            <a:off x="4724400" y="2450592"/>
            <a:ext cx="2743200" cy="640080"/>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idx="1"/>
          </p:nvPr>
        </p:nvSpPr>
        <p:spPr>
          <a:xfrm>
            <a:off x="4127619" y="3566160"/>
            <a:ext cx="3956701" cy="2651760"/>
          </a:xfrm>
        </p:spPr>
        <p:txBody>
          <a:bodyPr/>
          <a:lstStyle/>
          <a:p>
            <a:r>
              <a:rPr lang="en-US" dirty="0"/>
              <a:t>Elizabeth Hogan</a:t>
            </a:r>
          </a:p>
          <a:p>
            <a:r>
              <a:rPr lang="en-US" dirty="0"/>
              <a:t>305-293-1400 53370</a:t>
            </a:r>
          </a:p>
          <a:p>
            <a:r>
              <a:rPr lang="en-US" dirty="0">
                <a:hlinkClick r:id="rId2"/>
              </a:rPr>
              <a:t>Elizabeth.Hogan@keysschools.com</a:t>
            </a:r>
            <a:r>
              <a:rPr lang="en-US" dirty="0"/>
              <a:t> </a:t>
            </a:r>
          </a:p>
        </p:txBody>
      </p:sp>
      <p:sp>
        <p:nvSpPr>
          <p:cNvPr id="6" name="Slide Number Placeholder 5">
            <a:extLst>
              <a:ext uri="{FF2B5EF4-FFF2-40B4-BE49-F238E27FC236}">
                <a16:creationId xmlns:a16="http://schemas.microsoft.com/office/drawing/2014/main" id="{B15AAE72-0077-4E8E-B3AE-0F08793741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2271433138"/>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{FD75A355-B7D0-4D08-B40E-85D46E188E54}tf10081922_win32</Template>
  <TotalTime>283</TotalTime>
  <Words>635</Words>
  <Application>Microsoft Office PowerPoint</Application>
  <PresentationFormat>Widescreen</PresentationFormat>
  <Paragraphs>96</Paragraphs>
  <Slides>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Quire Sans Pro Light</vt:lpstr>
      <vt:lpstr>Tisa Offc Serif Pro</vt:lpstr>
      <vt:lpstr>Office Theme</vt:lpstr>
      <vt:lpstr>Title I – Parent Engagement Training</vt:lpstr>
      <vt:lpstr>What is Equity in the Classroom</vt:lpstr>
      <vt:lpstr>Barriers to Classroom Equity </vt:lpstr>
      <vt:lpstr>Why a Parent may be concerned about Classroom Equity</vt:lpstr>
      <vt:lpstr>How a Parent Can Support Classroom Equity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 Parent Engagement Training</dc:title>
  <dc:creator>Elizabeth  Hogan</dc:creator>
  <cp:lastModifiedBy>Elizabeth  Hogan</cp:lastModifiedBy>
  <cp:revision>5</cp:revision>
  <dcterms:created xsi:type="dcterms:W3CDTF">2022-06-27T19:12:29Z</dcterms:created>
  <dcterms:modified xsi:type="dcterms:W3CDTF">2022-09-09T19:27:12Z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